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6" r:id="rId2"/>
    <p:sldId id="296" r:id="rId3"/>
    <p:sldId id="327" r:id="rId4"/>
    <p:sldId id="297" r:id="rId5"/>
    <p:sldId id="299" r:id="rId6"/>
    <p:sldId id="325" r:id="rId7"/>
    <p:sldId id="326" r:id="rId8"/>
    <p:sldId id="344" r:id="rId9"/>
    <p:sldId id="347" r:id="rId10"/>
    <p:sldId id="348" r:id="rId11"/>
    <p:sldId id="350" r:id="rId12"/>
    <p:sldId id="351" r:id="rId13"/>
    <p:sldId id="329" r:id="rId14"/>
    <p:sldId id="301" r:id="rId15"/>
    <p:sldId id="302" r:id="rId16"/>
    <p:sldId id="336" r:id="rId17"/>
    <p:sldId id="330" r:id="rId18"/>
    <p:sldId id="304" r:id="rId19"/>
    <p:sldId id="305" r:id="rId20"/>
    <p:sldId id="306" r:id="rId21"/>
    <p:sldId id="331" r:id="rId22"/>
    <p:sldId id="307" r:id="rId23"/>
    <p:sldId id="308" r:id="rId24"/>
    <p:sldId id="312" r:id="rId25"/>
    <p:sldId id="319" r:id="rId26"/>
    <p:sldId id="332" r:id="rId27"/>
    <p:sldId id="310" r:id="rId28"/>
    <p:sldId id="311" r:id="rId29"/>
    <p:sldId id="317" r:id="rId30"/>
    <p:sldId id="345" r:id="rId31"/>
    <p:sldId id="346" r:id="rId32"/>
    <p:sldId id="320" r:id="rId33"/>
    <p:sldId id="314" r:id="rId34"/>
    <p:sldId id="315" r:id="rId35"/>
    <p:sldId id="316" r:id="rId36"/>
    <p:sldId id="333" r:id="rId37"/>
    <p:sldId id="28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0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DC3B74-91B6-4417-B8F9-6D62B1D2F7E2}" v="6" dt="2023-07-12T20:50:39.8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29" autoAdjust="0"/>
    <p:restoredTop sz="94660"/>
  </p:normalViewPr>
  <p:slideViewPr>
    <p:cSldViewPr snapToGrid="0">
      <p:cViewPr varScale="1">
        <p:scale>
          <a:sx n="78" d="100"/>
          <a:sy n="78"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sha Albaik" userId="f372a9ff-e4bc-4c3e-a7c3-3ad8baa1a460" providerId="ADAL" clId="{D2DC3B74-91B6-4417-B8F9-6D62B1D2F7E2}"/>
    <pc:docChg chg="custSel addSld delSld modSld sldOrd">
      <pc:chgData name="Rasha Albaik" userId="f372a9ff-e4bc-4c3e-a7c3-3ad8baa1a460" providerId="ADAL" clId="{D2DC3B74-91B6-4417-B8F9-6D62B1D2F7E2}" dt="2023-07-12T20:52:45.496" v="174" actId="20577"/>
      <pc:docMkLst>
        <pc:docMk/>
      </pc:docMkLst>
      <pc:sldChg chg="modSp del mod">
        <pc:chgData name="Rasha Albaik" userId="f372a9ff-e4bc-4c3e-a7c3-3ad8baa1a460" providerId="ADAL" clId="{D2DC3B74-91B6-4417-B8F9-6D62B1D2F7E2}" dt="2023-07-12T20:43:23.556" v="125" actId="47"/>
        <pc:sldMkLst>
          <pc:docMk/>
          <pc:sldMk cId="2041247198" sldId="303"/>
        </pc:sldMkLst>
        <pc:graphicFrameChg chg="modGraphic">
          <ac:chgData name="Rasha Albaik" userId="f372a9ff-e4bc-4c3e-a7c3-3ad8baa1a460" providerId="ADAL" clId="{D2DC3B74-91B6-4417-B8F9-6D62B1D2F7E2}" dt="2023-07-12T20:41:19.384" v="124" actId="20577"/>
          <ac:graphicFrameMkLst>
            <pc:docMk/>
            <pc:sldMk cId="2041247198" sldId="303"/>
            <ac:graphicFrameMk id="5" creationId="{00000000-0000-0000-0000-000000000000}"/>
          </ac:graphicFrameMkLst>
        </pc:graphicFrameChg>
      </pc:sldChg>
      <pc:sldChg chg="modSp mod">
        <pc:chgData name="Rasha Albaik" userId="f372a9ff-e4bc-4c3e-a7c3-3ad8baa1a460" providerId="ADAL" clId="{D2DC3B74-91B6-4417-B8F9-6D62B1D2F7E2}" dt="2023-07-12T20:43:57.160" v="130" actId="20577"/>
        <pc:sldMkLst>
          <pc:docMk/>
          <pc:sldMk cId="2304872990" sldId="306"/>
        </pc:sldMkLst>
        <pc:graphicFrameChg chg="modGraphic">
          <ac:chgData name="Rasha Albaik" userId="f372a9ff-e4bc-4c3e-a7c3-3ad8baa1a460" providerId="ADAL" clId="{D2DC3B74-91B6-4417-B8F9-6D62B1D2F7E2}" dt="2023-07-12T20:43:57.160" v="130" actId="20577"/>
          <ac:graphicFrameMkLst>
            <pc:docMk/>
            <pc:sldMk cId="2304872990" sldId="306"/>
            <ac:graphicFrameMk id="5" creationId="{00000000-0000-0000-0000-000000000000}"/>
          </ac:graphicFrameMkLst>
        </pc:graphicFrameChg>
      </pc:sldChg>
      <pc:sldChg chg="modSp mod">
        <pc:chgData name="Rasha Albaik" userId="f372a9ff-e4bc-4c3e-a7c3-3ad8baa1a460" providerId="ADAL" clId="{D2DC3B74-91B6-4417-B8F9-6D62B1D2F7E2}" dt="2023-07-12T20:05:21.831" v="112" actId="20577"/>
        <pc:sldMkLst>
          <pc:docMk/>
          <pc:sldMk cId="3898844712" sldId="317"/>
        </pc:sldMkLst>
        <pc:spChg chg="mod">
          <ac:chgData name="Rasha Albaik" userId="f372a9ff-e4bc-4c3e-a7c3-3ad8baa1a460" providerId="ADAL" clId="{D2DC3B74-91B6-4417-B8F9-6D62B1D2F7E2}" dt="2023-07-12T20:05:21.831" v="112" actId="20577"/>
          <ac:spMkLst>
            <pc:docMk/>
            <pc:sldMk cId="3898844712" sldId="317"/>
            <ac:spMk id="2" creationId="{00000000-0000-0000-0000-000000000000}"/>
          </ac:spMkLst>
        </pc:spChg>
      </pc:sldChg>
      <pc:sldChg chg="modSp mod">
        <pc:chgData name="Rasha Albaik" userId="f372a9ff-e4bc-4c3e-a7c3-3ad8baa1a460" providerId="ADAL" clId="{D2DC3B74-91B6-4417-B8F9-6D62B1D2F7E2}" dt="2023-07-12T20:05:30.673" v="113"/>
        <pc:sldMkLst>
          <pc:docMk/>
          <pc:sldMk cId="2688630501" sldId="319"/>
        </pc:sldMkLst>
        <pc:spChg chg="mod">
          <ac:chgData name="Rasha Albaik" userId="f372a9ff-e4bc-4c3e-a7c3-3ad8baa1a460" providerId="ADAL" clId="{D2DC3B74-91B6-4417-B8F9-6D62B1D2F7E2}" dt="2023-07-12T20:05:30.673" v="113"/>
          <ac:spMkLst>
            <pc:docMk/>
            <pc:sldMk cId="2688630501" sldId="319"/>
            <ac:spMk id="2" creationId="{00000000-0000-0000-0000-000000000000}"/>
          </ac:spMkLst>
        </pc:spChg>
      </pc:sldChg>
      <pc:sldChg chg="addSp modSp mod setBg">
        <pc:chgData name="Rasha Albaik" userId="f372a9ff-e4bc-4c3e-a7c3-3ad8baa1a460" providerId="ADAL" clId="{D2DC3B74-91B6-4417-B8F9-6D62B1D2F7E2}" dt="2023-07-12T20:52:45.496" v="174" actId="20577"/>
        <pc:sldMkLst>
          <pc:docMk/>
          <pc:sldMk cId="2115747382" sldId="320"/>
        </pc:sldMkLst>
        <pc:spChg chg="mod">
          <ac:chgData name="Rasha Albaik" userId="f372a9ff-e4bc-4c3e-a7c3-3ad8baa1a460" providerId="ADAL" clId="{D2DC3B74-91B6-4417-B8F9-6D62B1D2F7E2}" dt="2023-07-12T20:05:47.076" v="116" actId="26606"/>
          <ac:spMkLst>
            <pc:docMk/>
            <pc:sldMk cId="2115747382" sldId="320"/>
            <ac:spMk id="2" creationId="{00000000-0000-0000-0000-000000000000}"/>
          </ac:spMkLst>
        </pc:spChg>
        <pc:spChg chg="mod">
          <ac:chgData name="Rasha Albaik" userId="f372a9ff-e4bc-4c3e-a7c3-3ad8baa1a460" providerId="ADAL" clId="{D2DC3B74-91B6-4417-B8F9-6D62B1D2F7E2}" dt="2023-07-12T20:05:47.076" v="116" actId="26606"/>
          <ac:spMkLst>
            <pc:docMk/>
            <pc:sldMk cId="2115747382" sldId="320"/>
            <ac:spMk id="3" creationId="{00000000-0000-0000-0000-000000000000}"/>
          </ac:spMkLst>
        </pc:spChg>
        <pc:spChg chg="add">
          <ac:chgData name="Rasha Albaik" userId="f372a9ff-e4bc-4c3e-a7c3-3ad8baa1a460" providerId="ADAL" clId="{D2DC3B74-91B6-4417-B8F9-6D62B1D2F7E2}" dt="2023-07-12T20:05:47.076" v="116" actId="26606"/>
          <ac:spMkLst>
            <pc:docMk/>
            <pc:sldMk cId="2115747382" sldId="320"/>
            <ac:spMk id="10" creationId="{32AEEBC8-9D30-42EF-95F2-386C2653FBF0}"/>
          </ac:spMkLst>
        </pc:spChg>
        <pc:spChg chg="add">
          <ac:chgData name="Rasha Albaik" userId="f372a9ff-e4bc-4c3e-a7c3-3ad8baa1a460" providerId="ADAL" clId="{D2DC3B74-91B6-4417-B8F9-6D62B1D2F7E2}" dt="2023-07-12T20:05:47.076" v="116" actId="26606"/>
          <ac:spMkLst>
            <pc:docMk/>
            <pc:sldMk cId="2115747382" sldId="320"/>
            <ac:spMk id="12" creationId="{3529E97A-97C3-40EA-8A04-5C02398D568F}"/>
          </ac:spMkLst>
        </pc:spChg>
        <pc:spChg chg="add">
          <ac:chgData name="Rasha Albaik" userId="f372a9ff-e4bc-4c3e-a7c3-3ad8baa1a460" providerId="ADAL" clId="{D2DC3B74-91B6-4417-B8F9-6D62B1D2F7E2}" dt="2023-07-12T20:05:47.076" v="116" actId="26606"/>
          <ac:spMkLst>
            <pc:docMk/>
            <pc:sldMk cId="2115747382" sldId="320"/>
            <ac:spMk id="14" creationId="{59FA8C2E-A5A7-4490-927A-7CD58343EDBB}"/>
          </ac:spMkLst>
        </pc:spChg>
        <pc:graphicFrameChg chg="add mod modGraphic">
          <ac:chgData name="Rasha Albaik" userId="f372a9ff-e4bc-4c3e-a7c3-3ad8baa1a460" providerId="ADAL" clId="{D2DC3B74-91B6-4417-B8F9-6D62B1D2F7E2}" dt="2023-07-12T20:52:45.496" v="174" actId="20577"/>
          <ac:graphicFrameMkLst>
            <pc:docMk/>
            <pc:sldMk cId="2115747382" sldId="320"/>
            <ac:graphicFrameMk id="5" creationId="{00000000-0000-0000-0000-000000000000}"/>
          </ac:graphicFrameMkLst>
        </pc:graphicFrameChg>
      </pc:sldChg>
      <pc:sldChg chg="addSp delSp modSp mod setBg">
        <pc:chgData name="Rasha Albaik" userId="f372a9ff-e4bc-4c3e-a7c3-3ad8baa1a460" providerId="ADAL" clId="{D2DC3B74-91B6-4417-B8F9-6D62B1D2F7E2}" dt="2023-07-12T20:04:21.811" v="85" actId="1076"/>
        <pc:sldMkLst>
          <pc:docMk/>
          <pc:sldMk cId="1052320961" sldId="329"/>
        </pc:sldMkLst>
        <pc:spChg chg="mod">
          <ac:chgData name="Rasha Albaik" userId="f372a9ff-e4bc-4c3e-a7c3-3ad8baa1a460" providerId="ADAL" clId="{D2DC3B74-91B6-4417-B8F9-6D62B1D2F7E2}" dt="2023-07-12T20:04:14.892" v="83" actId="26606"/>
          <ac:spMkLst>
            <pc:docMk/>
            <pc:sldMk cId="1052320961" sldId="329"/>
            <ac:spMk id="2" creationId="{00000000-0000-0000-0000-000000000000}"/>
          </ac:spMkLst>
        </pc:spChg>
        <pc:spChg chg="add del">
          <ac:chgData name="Rasha Albaik" userId="f372a9ff-e4bc-4c3e-a7c3-3ad8baa1a460" providerId="ADAL" clId="{D2DC3B74-91B6-4417-B8F9-6D62B1D2F7E2}" dt="2023-07-12T20:04:18.906" v="84" actId="478"/>
          <ac:spMkLst>
            <pc:docMk/>
            <pc:sldMk cId="1052320961" sldId="329"/>
            <ac:spMk id="10" creationId="{3029E055-8700-CA71-8F4F-C990DEEA8AA7}"/>
          </ac:spMkLst>
        </pc:spChg>
        <pc:spChg chg="add">
          <ac:chgData name="Rasha Albaik" userId="f372a9ff-e4bc-4c3e-a7c3-3ad8baa1a460" providerId="ADAL" clId="{D2DC3B74-91B6-4417-B8F9-6D62B1D2F7E2}" dt="2023-07-12T20:04:14.892" v="83" actId="26606"/>
          <ac:spMkLst>
            <pc:docMk/>
            <pc:sldMk cId="1052320961" sldId="329"/>
            <ac:spMk id="13" creationId="{A8908DB7-C3A6-4FCB-9820-CEE02B398C4A}"/>
          </ac:spMkLst>
        </pc:spChg>
        <pc:spChg chg="add">
          <ac:chgData name="Rasha Albaik" userId="f372a9ff-e4bc-4c3e-a7c3-3ad8baa1a460" providerId="ADAL" clId="{D2DC3B74-91B6-4417-B8F9-6D62B1D2F7E2}" dt="2023-07-12T20:04:14.892" v="83" actId="26606"/>
          <ac:spMkLst>
            <pc:docMk/>
            <pc:sldMk cId="1052320961" sldId="329"/>
            <ac:spMk id="15" creationId="{535742DD-1B16-4E9D-B715-0D74B4574A68}"/>
          </ac:spMkLst>
        </pc:spChg>
        <pc:graphicFrameChg chg="del mod modGraphic">
          <ac:chgData name="Rasha Albaik" userId="f372a9ff-e4bc-4c3e-a7c3-3ad8baa1a460" providerId="ADAL" clId="{D2DC3B74-91B6-4417-B8F9-6D62B1D2F7E2}" dt="2023-07-12T20:04:14.892" v="83" actId="26606"/>
          <ac:graphicFrameMkLst>
            <pc:docMk/>
            <pc:sldMk cId="1052320961" sldId="329"/>
            <ac:graphicFrameMk id="5" creationId="{00000000-0000-0000-0000-000000000000}"/>
          </ac:graphicFrameMkLst>
        </pc:graphicFrameChg>
        <pc:graphicFrameChg chg="add mod">
          <ac:chgData name="Rasha Albaik" userId="f372a9ff-e4bc-4c3e-a7c3-3ad8baa1a460" providerId="ADAL" clId="{D2DC3B74-91B6-4417-B8F9-6D62B1D2F7E2}" dt="2023-07-12T20:04:21.811" v="85" actId="1076"/>
          <ac:graphicFrameMkLst>
            <pc:docMk/>
            <pc:sldMk cId="1052320961" sldId="329"/>
            <ac:graphicFrameMk id="8" creationId="{00000000-0000-0000-0000-000000000000}"/>
          </ac:graphicFrameMkLst>
        </pc:graphicFrameChg>
      </pc:sldChg>
      <pc:sldChg chg="addSp delSp modSp mod ord setBg">
        <pc:chgData name="Rasha Albaik" userId="f372a9ff-e4bc-4c3e-a7c3-3ad8baa1a460" providerId="ADAL" clId="{D2DC3B74-91B6-4417-B8F9-6D62B1D2F7E2}" dt="2023-07-12T20:43:28.756" v="127"/>
        <pc:sldMkLst>
          <pc:docMk/>
          <pc:sldMk cId="3668877345" sldId="330"/>
        </pc:sldMkLst>
        <pc:spChg chg="mod">
          <ac:chgData name="Rasha Albaik" userId="f372a9ff-e4bc-4c3e-a7c3-3ad8baa1a460" providerId="ADAL" clId="{D2DC3B74-91B6-4417-B8F9-6D62B1D2F7E2}" dt="2023-07-12T20:04:28.015" v="86" actId="26606"/>
          <ac:spMkLst>
            <pc:docMk/>
            <pc:sldMk cId="3668877345" sldId="330"/>
            <ac:spMk id="2" creationId="{00000000-0000-0000-0000-000000000000}"/>
          </ac:spMkLst>
        </pc:spChg>
        <pc:spChg chg="add del">
          <ac:chgData name="Rasha Albaik" userId="f372a9ff-e4bc-4c3e-a7c3-3ad8baa1a460" providerId="ADAL" clId="{D2DC3B74-91B6-4417-B8F9-6D62B1D2F7E2}" dt="2023-07-12T20:04:31.208" v="87" actId="478"/>
          <ac:spMkLst>
            <pc:docMk/>
            <pc:sldMk cId="3668877345" sldId="330"/>
            <ac:spMk id="10" creationId="{38616792-0FA1-2FCE-EB62-90DB608E3B4A}"/>
          </ac:spMkLst>
        </pc:spChg>
        <pc:spChg chg="add">
          <ac:chgData name="Rasha Albaik" userId="f372a9ff-e4bc-4c3e-a7c3-3ad8baa1a460" providerId="ADAL" clId="{D2DC3B74-91B6-4417-B8F9-6D62B1D2F7E2}" dt="2023-07-12T20:04:28.015" v="86" actId="26606"/>
          <ac:spMkLst>
            <pc:docMk/>
            <pc:sldMk cId="3668877345" sldId="330"/>
            <ac:spMk id="13" creationId="{A8908DB7-C3A6-4FCB-9820-CEE02B398C4A}"/>
          </ac:spMkLst>
        </pc:spChg>
        <pc:spChg chg="add">
          <ac:chgData name="Rasha Albaik" userId="f372a9ff-e4bc-4c3e-a7c3-3ad8baa1a460" providerId="ADAL" clId="{D2DC3B74-91B6-4417-B8F9-6D62B1D2F7E2}" dt="2023-07-12T20:04:28.015" v="86" actId="26606"/>
          <ac:spMkLst>
            <pc:docMk/>
            <pc:sldMk cId="3668877345" sldId="330"/>
            <ac:spMk id="15" creationId="{535742DD-1B16-4E9D-B715-0D74B4574A68}"/>
          </ac:spMkLst>
        </pc:spChg>
        <pc:graphicFrameChg chg="del">
          <ac:chgData name="Rasha Albaik" userId="f372a9ff-e4bc-4c3e-a7c3-3ad8baa1a460" providerId="ADAL" clId="{D2DC3B74-91B6-4417-B8F9-6D62B1D2F7E2}" dt="2023-07-12T20:04:28.015" v="86" actId="26606"/>
          <ac:graphicFrameMkLst>
            <pc:docMk/>
            <pc:sldMk cId="3668877345" sldId="330"/>
            <ac:graphicFrameMk id="5" creationId="{00000000-0000-0000-0000-000000000000}"/>
          </ac:graphicFrameMkLst>
        </pc:graphicFrameChg>
        <pc:graphicFrameChg chg="add mod">
          <ac:chgData name="Rasha Albaik" userId="f372a9ff-e4bc-4c3e-a7c3-3ad8baa1a460" providerId="ADAL" clId="{D2DC3B74-91B6-4417-B8F9-6D62B1D2F7E2}" dt="2023-07-12T20:04:33.955" v="88" actId="1076"/>
          <ac:graphicFrameMkLst>
            <pc:docMk/>
            <pc:sldMk cId="3668877345" sldId="330"/>
            <ac:graphicFrameMk id="8" creationId="{00000000-0000-0000-0000-000000000000}"/>
          </ac:graphicFrameMkLst>
        </pc:graphicFrameChg>
      </pc:sldChg>
      <pc:sldChg chg="addSp modSp mod setBg">
        <pc:chgData name="Rasha Albaik" userId="f372a9ff-e4bc-4c3e-a7c3-3ad8baa1a460" providerId="ADAL" clId="{D2DC3B74-91B6-4417-B8F9-6D62B1D2F7E2}" dt="2023-07-12T20:45:08.084" v="140" actId="20577"/>
        <pc:sldMkLst>
          <pc:docMk/>
          <pc:sldMk cId="4224456597" sldId="331"/>
        </pc:sldMkLst>
        <pc:spChg chg="mod">
          <ac:chgData name="Rasha Albaik" userId="f372a9ff-e4bc-4c3e-a7c3-3ad8baa1a460" providerId="ADAL" clId="{D2DC3B74-91B6-4417-B8F9-6D62B1D2F7E2}" dt="2023-07-12T20:04:58.715" v="101" actId="26606"/>
          <ac:spMkLst>
            <pc:docMk/>
            <pc:sldMk cId="4224456597" sldId="331"/>
            <ac:spMk id="2" creationId="{00000000-0000-0000-0000-000000000000}"/>
          </ac:spMkLst>
        </pc:spChg>
        <pc:spChg chg="add">
          <ac:chgData name="Rasha Albaik" userId="f372a9ff-e4bc-4c3e-a7c3-3ad8baa1a460" providerId="ADAL" clId="{D2DC3B74-91B6-4417-B8F9-6D62B1D2F7E2}" dt="2023-07-12T20:04:58.715" v="101" actId="26606"/>
          <ac:spMkLst>
            <pc:docMk/>
            <pc:sldMk cId="4224456597" sldId="331"/>
            <ac:spMk id="10" creationId="{1707FC24-6981-43D9-B525-C7832BA22463}"/>
          </ac:spMkLst>
        </pc:spChg>
        <pc:graphicFrameChg chg="add mod modGraphic">
          <ac:chgData name="Rasha Albaik" userId="f372a9ff-e4bc-4c3e-a7c3-3ad8baa1a460" providerId="ADAL" clId="{D2DC3B74-91B6-4417-B8F9-6D62B1D2F7E2}" dt="2023-07-12T20:45:08.084" v="140" actId="20577"/>
          <ac:graphicFrameMkLst>
            <pc:docMk/>
            <pc:sldMk cId="4224456597" sldId="331"/>
            <ac:graphicFrameMk id="5" creationId="{00000000-0000-0000-0000-000000000000}"/>
          </ac:graphicFrameMkLst>
        </pc:graphicFrameChg>
      </pc:sldChg>
      <pc:sldChg chg="addSp modSp mod setBg">
        <pc:chgData name="Rasha Albaik" userId="f372a9ff-e4bc-4c3e-a7c3-3ad8baa1a460" providerId="ADAL" clId="{D2DC3B74-91B6-4417-B8F9-6D62B1D2F7E2}" dt="2023-07-12T20:47:22.335" v="157" actId="20577"/>
        <pc:sldMkLst>
          <pc:docMk/>
          <pc:sldMk cId="1051104660" sldId="332"/>
        </pc:sldMkLst>
        <pc:spChg chg="mod">
          <ac:chgData name="Rasha Albaik" userId="f372a9ff-e4bc-4c3e-a7c3-3ad8baa1a460" providerId="ADAL" clId="{D2DC3B74-91B6-4417-B8F9-6D62B1D2F7E2}" dt="2023-07-12T20:05:08.254" v="102" actId="26606"/>
          <ac:spMkLst>
            <pc:docMk/>
            <pc:sldMk cId="1051104660" sldId="332"/>
            <ac:spMk id="2" creationId="{00000000-0000-0000-0000-000000000000}"/>
          </ac:spMkLst>
        </pc:spChg>
        <pc:spChg chg="add">
          <ac:chgData name="Rasha Albaik" userId="f372a9ff-e4bc-4c3e-a7c3-3ad8baa1a460" providerId="ADAL" clId="{D2DC3B74-91B6-4417-B8F9-6D62B1D2F7E2}" dt="2023-07-12T20:05:08.254" v="102" actId="26606"/>
          <ac:spMkLst>
            <pc:docMk/>
            <pc:sldMk cId="1051104660" sldId="332"/>
            <ac:spMk id="10" creationId="{1707FC24-6981-43D9-B525-C7832BA22463}"/>
          </ac:spMkLst>
        </pc:spChg>
        <pc:graphicFrameChg chg="mod modGraphic">
          <ac:chgData name="Rasha Albaik" userId="f372a9ff-e4bc-4c3e-a7c3-3ad8baa1a460" providerId="ADAL" clId="{D2DC3B74-91B6-4417-B8F9-6D62B1D2F7E2}" dt="2023-07-12T20:47:22.335" v="157" actId="20577"/>
          <ac:graphicFrameMkLst>
            <pc:docMk/>
            <pc:sldMk cId="1051104660" sldId="332"/>
            <ac:graphicFrameMk id="5" creationId="{00000000-0000-0000-0000-000000000000}"/>
          </ac:graphicFrameMkLst>
        </pc:graphicFrameChg>
      </pc:sldChg>
      <pc:sldChg chg="addSp modSp mod setBg">
        <pc:chgData name="Rasha Albaik" userId="f372a9ff-e4bc-4c3e-a7c3-3ad8baa1a460" providerId="ADAL" clId="{D2DC3B74-91B6-4417-B8F9-6D62B1D2F7E2}" dt="2023-07-12T20:05:56.385" v="117" actId="26606"/>
        <pc:sldMkLst>
          <pc:docMk/>
          <pc:sldMk cId="3659809258" sldId="333"/>
        </pc:sldMkLst>
        <pc:spChg chg="mod">
          <ac:chgData name="Rasha Albaik" userId="f372a9ff-e4bc-4c3e-a7c3-3ad8baa1a460" providerId="ADAL" clId="{D2DC3B74-91B6-4417-B8F9-6D62B1D2F7E2}" dt="2023-07-12T20:05:56.385" v="117" actId="26606"/>
          <ac:spMkLst>
            <pc:docMk/>
            <pc:sldMk cId="3659809258" sldId="333"/>
            <ac:spMk id="2" creationId="{00000000-0000-0000-0000-000000000000}"/>
          </ac:spMkLst>
        </pc:spChg>
        <pc:spChg chg="add">
          <ac:chgData name="Rasha Albaik" userId="f372a9ff-e4bc-4c3e-a7c3-3ad8baa1a460" providerId="ADAL" clId="{D2DC3B74-91B6-4417-B8F9-6D62B1D2F7E2}" dt="2023-07-12T20:05:56.385" v="117" actId="26606"/>
          <ac:spMkLst>
            <pc:docMk/>
            <pc:sldMk cId="3659809258" sldId="333"/>
            <ac:spMk id="10" creationId="{BCED4D40-4B67-4331-AC48-79B82B4A47D8}"/>
          </ac:spMkLst>
        </pc:spChg>
        <pc:spChg chg="add">
          <ac:chgData name="Rasha Albaik" userId="f372a9ff-e4bc-4c3e-a7c3-3ad8baa1a460" providerId="ADAL" clId="{D2DC3B74-91B6-4417-B8F9-6D62B1D2F7E2}" dt="2023-07-12T20:05:56.385" v="117" actId="26606"/>
          <ac:spMkLst>
            <pc:docMk/>
            <pc:sldMk cId="3659809258" sldId="333"/>
            <ac:spMk id="12" creationId="{670CEDEF-4F34-412E-84EE-329C1E936AF5}"/>
          </ac:spMkLst>
        </pc:spChg>
        <pc:graphicFrameChg chg="add mod">
          <ac:chgData name="Rasha Albaik" userId="f372a9ff-e4bc-4c3e-a7c3-3ad8baa1a460" providerId="ADAL" clId="{D2DC3B74-91B6-4417-B8F9-6D62B1D2F7E2}" dt="2023-07-12T20:05:56.385" v="117" actId="26606"/>
          <ac:graphicFrameMkLst>
            <pc:docMk/>
            <pc:sldMk cId="3659809258" sldId="333"/>
            <ac:graphicFrameMk id="5" creationId="{00000000-0000-0000-0000-000000000000}"/>
          </ac:graphicFrameMkLst>
        </pc:graphicFrameChg>
      </pc:sldChg>
      <pc:sldChg chg="modSp mod">
        <pc:chgData name="Rasha Albaik" userId="f372a9ff-e4bc-4c3e-a7c3-3ad8baa1a460" providerId="ADAL" clId="{D2DC3B74-91B6-4417-B8F9-6D62B1D2F7E2}" dt="2023-07-12T20:32:14.083" v="119" actId="207"/>
        <pc:sldMkLst>
          <pc:docMk/>
          <pc:sldMk cId="392801516" sldId="344"/>
        </pc:sldMkLst>
        <pc:spChg chg="mod">
          <ac:chgData name="Rasha Albaik" userId="f372a9ff-e4bc-4c3e-a7c3-3ad8baa1a460" providerId="ADAL" clId="{D2DC3B74-91B6-4417-B8F9-6D62B1D2F7E2}" dt="2023-07-12T18:32:16.374" v="0"/>
          <ac:spMkLst>
            <pc:docMk/>
            <pc:sldMk cId="392801516" sldId="344"/>
            <ac:spMk id="2" creationId="{0077DFB7-1724-90CB-2BCB-29A215CB0495}"/>
          </ac:spMkLst>
        </pc:spChg>
        <pc:graphicFrameChg chg="modGraphic">
          <ac:chgData name="Rasha Albaik" userId="f372a9ff-e4bc-4c3e-a7c3-3ad8baa1a460" providerId="ADAL" clId="{D2DC3B74-91B6-4417-B8F9-6D62B1D2F7E2}" dt="2023-07-12T20:32:14.083" v="119" actId="207"/>
          <ac:graphicFrameMkLst>
            <pc:docMk/>
            <pc:sldMk cId="392801516" sldId="344"/>
            <ac:graphicFrameMk id="4" creationId="{3BE716FE-7226-D375-6DFB-32DF61CA2C4D}"/>
          </ac:graphicFrameMkLst>
        </pc:graphicFrameChg>
      </pc:sldChg>
      <pc:sldChg chg="modSp mod">
        <pc:chgData name="Rasha Albaik" userId="f372a9ff-e4bc-4c3e-a7c3-3ad8baa1a460" providerId="ADAL" clId="{D2DC3B74-91B6-4417-B8F9-6D62B1D2F7E2}" dt="2023-07-12T20:50:39.867" v="161"/>
        <pc:sldMkLst>
          <pc:docMk/>
          <pc:sldMk cId="3320380529" sldId="345"/>
        </pc:sldMkLst>
        <pc:spChg chg="mod">
          <ac:chgData name="Rasha Albaik" userId="f372a9ff-e4bc-4c3e-a7c3-3ad8baa1a460" providerId="ADAL" clId="{D2DC3B74-91B6-4417-B8F9-6D62B1D2F7E2}" dt="2023-07-12T20:05:35.840" v="114"/>
          <ac:spMkLst>
            <pc:docMk/>
            <pc:sldMk cId="3320380529" sldId="345"/>
            <ac:spMk id="2" creationId="{205E92A1-3AB1-2192-5CFC-8154F2EACB57}"/>
          </ac:spMkLst>
        </pc:spChg>
        <pc:graphicFrameChg chg="mod modGraphic">
          <ac:chgData name="Rasha Albaik" userId="f372a9ff-e4bc-4c3e-a7c3-3ad8baa1a460" providerId="ADAL" clId="{D2DC3B74-91B6-4417-B8F9-6D62B1D2F7E2}" dt="2023-07-12T20:50:39.867" v="161"/>
          <ac:graphicFrameMkLst>
            <pc:docMk/>
            <pc:sldMk cId="3320380529" sldId="345"/>
            <ac:graphicFrameMk id="4" creationId="{4A8C9BA8-1C03-61F9-1FE0-9C5579584073}"/>
          </ac:graphicFrameMkLst>
        </pc:graphicFrameChg>
      </pc:sldChg>
      <pc:sldChg chg="modSp mod">
        <pc:chgData name="Rasha Albaik" userId="f372a9ff-e4bc-4c3e-a7c3-3ad8baa1a460" providerId="ADAL" clId="{D2DC3B74-91B6-4417-B8F9-6D62B1D2F7E2}" dt="2023-07-12T20:50:42.474" v="162" actId="108"/>
        <pc:sldMkLst>
          <pc:docMk/>
          <pc:sldMk cId="180559618" sldId="346"/>
        </pc:sldMkLst>
        <pc:spChg chg="mod">
          <ac:chgData name="Rasha Albaik" userId="f372a9ff-e4bc-4c3e-a7c3-3ad8baa1a460" providerId="ADAL" clId="{D2DC3B74-91B6-4417-B8F9-6D62B1D2F7E2}" dt="2023-07-12T20:05:37.769" v="115"/>
          <ac:spMkLst>
            <pc:docMk/>
            <pc:sldMk cId="180559618" sldId="346"/>
            <ac:spMk id="2" creationId="{205E92A1-3AB1-2192-5CFC-8154F2EACB57}"/>
          </ac:spMkLst>
        </pc:spChg>
        <pc:graphicFrameChg chg="modGraphic">
          <ac:chgData name="Rasha Albaik" userId="f372a9ff-e4bc-4c3e-a7c3-3ad8baa1a460" providerId="ADAL" clId="{D2DC3B74-91B6-4417-B8F9-6D62B1D2F7E2}" dt="2023-07-12T20:50:42.474" v="162" actId="108"/>
          <ac:graphicFrameMkLst>
            <pc:docMk/>
            <pc:sldMk cId="180559618" sldId="346"/>
            <ac:graphicFrameMk id="4" creationId="{4A8C9BA8-1C03-61F9-1FE0-9C5579584073}"/>
          </ac:graphicFrameMkLst>
        </pc:graphicFrameChg>
      </pc:sldChg>
      <pc:sldChg chg="addSp delSp modSp new mod setBg">
        <pc:chgData name="Rasha Albaik" userId="f372a9ff-e4bc-4c3e-a7c3-3ad8baa1a460" providerId="ADAL" clId="{D2DC3B74-91B6-4417-B8F9-6D62B1D2F7E2}" dt="2023-07-12T20:03:28.570" v="74" actId="26606"/>
        <pc:sldMkLst>
          <pc:docMk/>
          <pc:sldMk cId="2496262813" sldId="347"/>
        </pc:sldMkLst>
        <pc:spChg chg="mod">
          <ac:chgData name="Rasha Albaik" userId="f372a9ff-e4bc-4c3e-a7c3-3ad8baa1a460" providerId="ADAL" clId="{D2DC3B74-91B6-4417-B8F9-6D62B1D2F7E2}" dt="2023-07-12T20:03:28.570" v="74" actId="26606"/>
          <ac:spMkLst>
            <pc:docMk/>
            <pc:sldMk cId="2496262813" sldId="347"/>
            <ac:spMk id="2" creationId="{F4CC1DBB-FC5D-B7EF-CFBB-5DC3A25858F5}"/>
          </ac:spMkLst>
        </pc:spChg>
        <pc:spChg chg="del">
          <ac:chgData name="Rasha Albaik" userId="f372a9ff-e4bc-4c3e-a7c3-3ad8baa1a460" providerId="ADAL" clId="{D2DC3B74-91B6-4417-B8F9-6D62B1D2F7E2}" dt="2023-07-12T18:32:27.413" v="2"/>
          <ac:spMkLst>
            <pc:docMk/>
            <pc:sldMk cId="2496262813" sldId="347"/>
            <ac:spMk id="3" creationId="{4C833F75-5A6C-82D7-B881-049DE16195C1}"/>
          </ac:spMkLst>
        </pc:spChg>
        <pc:spChg chg="add del mod">
          <ac:chgData name="Rasha Albaik" userId="f372a9ff-e4bc-4c3e-a7c3-3ad8baa1a460" providerId="ADAL" clId="{D2DC3B74-91B6-4417-B8F9-6D62B1D2F7E2}" dt="2023-07-12T18:32:40.990" v="4" actId="22"/>
          <ac:spMkLst>
            <pc:docMk/>
            <pc:sldMk cId="2496262813" sldId="347"/>
            <ac:spMk id="6" creationId="{8FD54770-E1B4-1325-9EB1-E3F4874C1263}"/>
          </ac:spMkLst>
        </pc:spChg>
        <pc:spChg chg="add">
          <ac:chgData name="Rasha Albaik" userId="f372a9ff-e4bc-4c3e-a7c3-3ad8baa1a460" providerId="ADAL" clId="{D2DC3B74-91B6-4417-B8F9-6D62B1D2F7E2}" dt="2023-07-12T20:03:28.570" v="74" actId="26606"/>
          <ac:spMkLst>
            <pc:docMk/>
            <pc:sldMk cId="2496262813" sldId="347"/>
            <ac:spMk id="13" creationId="{6753252F-4873-4F63-801D-CC719279A7D5}"/>
          </ac:spMkLst>
        </pc:spChg>
        <pc:spChg chg="add">
          <ac:chgData name="Rasha Albaik" userId="f372a9ff-e4bc-4c3e-a7c3-3ad8baa1a460" providerId="ADAL" clId="{D2DC3B74-91B6-4417-B8F9-6D62B1D2F7E2}" dt="2023-07-12T20:03:28.570" v="74" actId="26606"/>
          <ac:spMkLst>
            <pc:docMk/>
            <pc:sldMk cId="2496262813" sldId="347"/>
            <ac:spMk id="15" creationId="{047C8CCB-F95D-4249-92DD-651249D3535A}"/>
          </ac:spMkLst>
        </pc:spChg>
        <pc:graphicFrameChg chg="add del mod">
          <ac:chgData name="Rasha Albaik" userId="f372a9ff-e4bc-4c3e-a7c3-3ad8baa1a460" providerId="ADAL" clId="{D2DC3B74-91B6-4417-B8F9-6D62B1D2F7E2}" dt="2023-07-12T18:32:29.322" v="3" actId="21"/>
          <ac:graphicFrameMkLst>
            <pc:docMk/>
            <pc:sldMk cId="2496262813" sldId="347"/>
            <ac:graphicFrameMk id="4" creationId="{96A8BFC9-F985-DE8C-1ACD-546118D31F74}"/>
          </ac:graphicFrameMkLst>
        </pc:graphicFrameChg>
        <pc:picChg chg="add mod ord">
          <ac:chgData name="Rasha Albaik" userId="f372a9ff-e4bc-4c3e-a7c3-3ad8baa1a460" providerId="ADAL" clId="{D2DC3B74-91B6-4417-B8F9-6D62B1D2F7E2}" dt="2023-07-12T20:03:28.570" v="74" actId="26606"/>
          <ac:picMkLst>
            <pc:docMk/>
            <pc:sldMk cId="2496262813" sldId="347"/>
            <ac:picMk id="8" creationId="{10273821-41B8-794C-E1AB-95A4FA55DADA}"/>
          </ac:picMkLst>
        </pc:picChg>
      </pc:sldChg>
      <pc:sldChg chg="addSp delSp modSp new mod setBg">
        <pc:chgData name="Rasha Albaik" userId="f372a9ff-e4bc-4c3e-a7c3-3ad8baa1a460" providerId="ADAL" clId="{D2DC3B74-91B6-4417-B8F9-6D62B1D2F7E2}" dt="2023-07-12T20:03:33.604" v="75" actId="26606"/>
        <pc:sldMkLst>
          <pc:docMk/>
          <pc:sldMk cId="2386646552" sldId="348"/>
        </pc:sldMkLst>
        <pc:spChg chg="mod">
          <ac:chgData name="Rasha Albaik" userId="f372a9ff-e4bc-4c3e-a7c3-3ad8baa1a460" providerId="ADAL" clId="{D2DC3B74-91B6-4417-B8F9-6D62B1D2F7E2}" dt="2023-07-12T20:03:33.604" v="75" actId="26606"/>
          <ac:spMkLst>
            <pc:docMk/>
            <pc:sldMk cId="2386646552" sldId="348"/>
            <ac:spMk id="2" creationId="{3B56CA33-7584-45F1-70EB-D421C5AC9A88}"/>
          </ac:spMkLst>
        </pc:spChg>
        <pc:spChg chg="del">
          <ac:chgData name="Rasha Albaik" userId="f372a9ff-e4bc-4c3e-a7c3-3ad8baa1a460" providerId="ADAL" clId="{D2DC3B74-91B6-4417-B8F9-6D62B1D2F7E2}" dt="2023-07-12T18:33:11.858" v="26" actId="22"/>
          <ac:spMkLst>
            <pc:docMk/>
            <pc:sldMk cId="2386646552" sldId="348"/>
            <ac:spMk id="3" creationId="{83803913-FBB2-8915-4EDD-02B68D4C9D11}"/>
          </ac:spMkLst>
        </pc:spChg>
        <pc:spChg chg="add del mod">
          <ac:chgData name="Rasha Albaik" userId="f372a9ff-e4bc-4c3e-a7c3-3ad8baa1a460" providerId="ADAL" clId="{D2DC3B74-91B6-4417-B8F9-6D62B1D2F7E2}" dt="2023-07-12T20:02:58.219" v="71"/>
          <ac:spMkLst>
            <pc:docMk/>
            <pc:sldMk cId="2386646552" sldId="348"/>
            <ac:spMk id="4" creationId="{DF91FB2A-D5A4-1847-F98C-C52B3C6D89E5}"/>
          </ac:spMkLst>
        </pc:spChg>
        <pc:spChg chg="add del mod">
          <ac:chgData name="Rasha Albaik" userId="f372a9ff-e4bc-4c3e-a7c3-3ad8baa1a460" providerId="ADAL" clId="{D2DC3B74-91B6-4417-B8F9-6D62B1D2F7E2}" dt="2023-07-12T20:03:24.397" v="73" actId="22"/>
          <ac:spMkLst>
            <pc:docMk/>
            <pc:sldMk cId="2386646552" sldId="348"/>
            <ac:spMk id="10" creationId="{087170DA-DF04-E5D9-BBBB-3DA005512F83}"/>
          </ac:spMkLst>
        </pc:spChg>
        <pc:picChg chg="add del mod ord">
          <ac:chgData name="Rasha Albaik" userId="f372a9ff-e4bc-4c3e-a7c3-3ad8baa1a460" providerId="ADAL" clId="{D2DC3B74-91B6-4417-B8F9-6D62B1D2F7E2}" dt="2023-07-12T20:02:56.031" v="68" actId="478"/>
          <ac:picMkLst>
            <pc:docMk/>
            <pc:sldMk cId="2386646552" sldId="348"/>
            <ac:picMk id="5" creationId="{4192653C-147D-BE7B-C477-AE335F4446D1}"/>
          </ac:picMkLst>
        </pc:picChg>
        <pc:picChg chg="add del">
          <ac:chgData name="Rasha Albaik" userId="f372a9ff-e4bc-4c3e-a7c3-3ad8baa1a460" providerId="ADAL" clId="{D2DC3B74-91B6-4417-B8F9-6D62B1D2F7E2}" dt="2023-07-12T20:02:57.494" v="70" actId="21"/>
          <ac:picMkLst>
            <pc:docMk/>
            <pc:sldMk cId="2386646552" sldId="348"/>
            <ac:picMk id="7" creationId="{E5A8785E-197D-33F3-1DB5-4BE2941D5A40}"/>
          </ac:picMkLst>
        </pc:picChg>
        <pc:picChg chg="add del mod">
          <ac:chgData name="Rasha Albaik" userId="f372a9ff-e4bc-4c3e-a7c3-3ad8baa1a460" providerId="ADAL" clId="{D2DC3B74-91B6-4417-B8F9-6D62B1D2F7E2}" dt="2023-07-12T20:03:22.984" v="72" actId="478"/>
          <ac:picMkLst>
            <pc:docMk/>
            <pc:sldMk cId="2386646552" sldId="348"/>
            <ac:picMk id="8" creationId="{F320C09F-D118-C6DC-1A9A-06E0614DBBEE}"/>
          </ac:picMkLst>
        </pc:picChg>
        <pc:picChg chg="add mod ord">
          <ac:chgData name="Rasha Albaik" userId="f372a9ff-e4bc-4c3e-a7c3-3ad8baa1a460" providerId="ADAL" clId="{D2DC3B74-91B6-4417-B8F9-6D62B1D2F7E2}" dt="2023-07-12T20:03:33.604" v="75" actId="26606"/>
          <ac:picMkLst>
            <pc:docMk/>
            <pc:sldMk cId="2386646552" sldId="348"/>
            <ac:picMk id="12" creationId="{E06BE2FB-2DA4-0159-FB53-8E7FA8B17C04}"/>
          </ac:picMkLst>
        </pc:picChg>
      </pc:sldChg>
      <pc:sldChg chg="addSp modSp add del mod setBg">
        <pc:chgData name="Rasha Albaik" userId="f372a9ff-e4bc-4c3e-a7c3-3ad8baa1a460" providerId="ADAL" clId="{D2DC3B74-91B6-4417-B8F9-6D62B1D2F7E2}" dt="2023-07-12T20:39:04.079" v="120" actId="47"/>
        <pc:sldMkLst>
          <pc:docMk/>
          <pc:sldMk cId="2480481825" sldId="349"/>
        </pc:sldMkLst>
        <pc:spChg chg="mod">
          <ac:chgData name="Rasha Albaik" userId="f372a9ff-e4bc-4c3e-a7c3-3ad8baa1a460" providerId="ADAL" clId="{D2DC3B74-91B6-4417-B8F9-6D62B1D2F7E2}" dt="2023-07-12T20:03:36.647" v="76" actId="26606"/>
          <ac:spMkLst>
            <pc:docMk/>
            <pc:sldMk cId="2480481825" sldId="349"/>
            <ac:spMk id="2" creationId="{3B56CA33-7584-45F1-70EB-D421C5AC9A88}"/>
          </ac:spMkLst>
        </pc:spChg>
        <pc:spChg chg="add">
          <ac:chgData name="Rasha Albaik" userId="f372a9ff-e4bc-4c3e-a7c3-3ad8baa1a460" providerId="ADAL" clId="{D2DC3B74-91B6-4417-B8F9-6D62B1D2F7E2}" dt="2023-07-12T20:03:36.647" v="76" actId="26606"/>
          <ac:spMkLst>
            <pc:docMk/>
            <pc:sldMk cId="2480481825" sldId="349"/>
            <ac:spMk id="10" creationId="{1707FC24-6981-43D9-B525-C7832BA22463}"/>
          </ac:spMkLst>
        </pc:spChg>
        <pc:picChg chg="mod">
          <ac:chgData name="Rasha Albaik" userId="f372a9ff-e4bc-4c3e-a7c3-3ad8baa1a460" providerId="ADAL" clId="{D2DC3B74-91B6-4417-B8F9-6D62B1D2F7E2}" dt="2023-07-12T20:03:36.647" v="76" actId="26606"/>
          <ac:picMkLst>
            <pc:docMk/>
            <pc:sldMk cId="2480481825" sldId="349"/>
            <ac:picMk id="5" creationId="{4192653C-147D-BE7B-C477-AE335F4446D1}"/>
          </ac:picMkLst>
        </pc:picChg>
      </pc:sldChg>
      <pc:sldChg chg="addSp delSp modSp new mod setBg">
        <pc:chgData name="Rasha Albaik" userId="f372a9ff-e4bc-4c3e-a7c3-3ad8baa1a460" providerId="ADAL" clId="{D2DC3B74-91B6-4417-B8F9-6D62B1D2F7E2}" dt="2023-07-12T20:03:48.307" v="80" actId="1076"/>
        <pc:sldMkLst>
          <pc:docMk/>
          <pc:sldMk cId="1312372622" sldId="350"/>
        </pc:sldMkLst>
        <pc:spChg chg="mod">
          <ac:chgData name="Rasha Albaik" userId="f372a9ff-e4bc-4c3e-a7c3-3ad8baa1a460" providerId="ADAL" clId="{D2DC3B74-91B6-4417-B8F9-6D62B1D2F7E2}" dt="2023-07-12T20:03:43.978" v="77" actId="26606"/>
          <ac:spMkLst>
            <pc:docMk/>
            <pc:sldMk cId="1312372622" sldId="350"/>
            <ac:spMk id="2" creationId="{DF4102A1-3F94-31A6-DAE3-632375A1D1CE}"/>
          </ac:spMkLst>
        </pc:spChg>
        <pc:spChg chg="del">
          <ac:chgData name="Rasha Albaik" userId="f372a9ff-e4bc-4c3e-a7c3-3ad8baa1a460" providerId="ADAL" clId="{D2DC3B74-91B6-4417-B8F9-6D62B1D2F7E2}" dt="2023-07-12T18:34:28.471" v="32" actId="22"/>
          <ac:spMkLst>
            <pc:docMk/>
            <pc:sldMk cId="1312372622" sldId="350"/>
            <ac:spMk id="3" creationId="{98B7C376-699A-3F6B-A20C-1A1264AA222A}"/>
          </ac:spMkLst>
        </pc:spChg>
        <pc:spChg chg="add del">
          <ac:chgData name="Rasha Albaik" userId="f372a9ff-e4bc-4c3e-a7c3-3ad8baa1a460" providerId="ADAL" clId="{D2DC3B74-91B6-4417-B8F9-6D62B1D2F7E2}" dt="2023-07-12T20:03:46.703" v="78" actId="478"/>
          <ac:spMkLst>
            <pc:docMk/>
            <pc:sldMk cId="1312372622" sldId="350"/>
            <ac:spMk id="9" creationId="{115AE53F-7751-2A06-0821-5CFC4A6CF0CD}"/>
          </ac:spMkLst>
        </pc:spChg>
        <pc:spChg chg="add">
          <ac:chgData name="Rasha Albaik" userId="f372a9ff-e4bc-4c3e-a7c3-3ad8baa1a460" providerId="ADAL" clId="{D2DC3B74-91B6-4417-B8F9-6D62B1D2F7E2}" dt="2023-07-12T20:03:43.978" v="77" actId="26606"/>
          <ac:spMkLst>
            <pc:docMk/>
            <pc:sldMk cId="1312372622" sldId="350"/>
            <ac:spMk id="12" creationId="{A8908DB7-C3A6-4FCB-9820-CEE02B398C4A}"/>
          </ac:spMkLst>
        </pc:spChg>
        <pc:spChg chg="add">
          <ac:chgData name="Rasha Albaik" userId="f372a9ff-e4bc-4c3e-a7c3-3ad8baa1a460" providerId="ADAL" clId="{D2DC3B74-91B6-4417-B8F9-6D62B1D2F7E2}" dt="2023-07-12T20:03:43.978" v="77" actId="26606"/>
          <ac:spMkLst>
            <pc:docMk/>
            <pc:sldMk cId="1312372622" sldId="350"/>
            <ac:spMk id="14" creationId="{535742DD-1B16-4E9D-B715-0D74B4574A68}"/>
          </ac:spMkLst>
        </pc:spChg>
        <pc:picChg chg="add mod ord">
          <ac:chgData name="Rasha Albaik" userId="f372a9ff-e4bc-4c3e-a7c3-3ad8baa1a460" providerId="ADAL" clId="{D2DC3B74-91B6-4417-B8F9-6D62B1D2F7E2}" dt="2023-07-12T20:03:48.307" v="80" actId="1076"/>
          <ac:picMkLst>
            <pc:docMk/>
            <pc:sldMk cId="1312372622" sldId="350"/>
            <ac:picMk id="5" creationId="{909DA078-4485-4D4E-4766-161EC7756E6A}"/>
          </ac:picMkLst>
        </pc:picChg>
      </pc:sldChg>
      <pc:sldChg chg="addSp delSp modSp add mod setBg">
        <pc:chgData name="Rasha Albaik" userId="f372a9ff-e4bc-4c3e-a7c3-3ad8baa1a460" providerId="ADAL" clId="{D2DC3B74-91B6-4417-B8F9-6D62B1D2F7E2}" dt="2023-07-12T20:04:05.634" v="81" actId="26606"/>
        <pc:sldMkLst>
          <pc:docMk/>
          <pc:sldMk cId="2843762896" sldId="351"/>
        </pc:sldMkLst>
        <pc:spChg chg="mod">
          <ac:chgData name="Rasha Albaik" userId="f372a9ff-e4bc-4c3e-a7c3-3ad8baa1a460" providerId="ADAL" clId="{D2DC3B74-91B6-4417-B8F9-6D62B1D2F7E2}" dt="2023-07-12T20:04:05.634" v="81" actId="26606"/>
          <ac:spMkLst>
            <pc:docMk/>
            <pc:sldMk cId="2843762896" sldId="351"/>
            <ac:spMk id="2" creationId="{DF4102A1-3F94-31A6-DAE3-632375A1D1CE}"/>
          </ac:spMkLst>
        </pc:spChg>
        <pc:spChg chg="add del mod">
          <ac:chgData name="Rasha Albaik" userId="f372a9ff-e4bc-4c3e-a7c3-3ad8baa1a460" providerId="ADAL" clId="{D2DC3B74-91B6-4417-B8F9-6D62B1D2F7E2}" dt="2023-07-12T18:35:03.110" v="56" actId="22"/>
          <ac:spMkLst>
            <pc:docMk/>
            <pc:sldMk cId="2843762896" sldId="351"/>
            <ac:spMk id="4" creationId="{19E0AB23-FD1D-F263-61EA-BD864F656A90}"/>
          </ac:spMkLst>
        </pc:spChg>
        <pc:spChg chg="add">
          <ac:chgData name="Rasha Albaik" userId="f372a9ff-e4bc-4c3e-a7c3-3ad8baa1a460" providerId="ADAL" clId="{D2DC3B74-91B6-4417-B8F9-6D62B1D2F7E2}" dt="2023-07-12T20:04:05.634" v="81" actId="26606"/>
          <ac:spMkLst>
            <pc:docMk/>
            <pc:sldMk cId="2843762896" sldId="351"/>
            <ac:spMk id="14" creationId="{6753252F-4873-4F63-801D-CC719279A7D5}"/>
          </ac:spMkLst>
        </pc:spChg>
        <pc:spChg chg="add">
          <ac:chgData name="Rasha Albaik" userId="f372a9ff-e4bc-4c3e-a7c3-3ad8baa1a460" providerId="ADAL" clId="{D2DC3B74-91B6-4417-B8F9-6D62B1D2F7E2}" dt="2023-07-12T20:04:05.634" v="81" actId="26606"/>
          <ac:spMkLst>
            <pc:docMk/>
            <pc:sldMk cId="2843762896" sldId="351"/>
            <ac:spMk id="16" creationId="{047C8CCB-F95D-4249-92DD-651249D3535A}"/>
          </ac:spMkLst>
        </pc:spChg>
        <pc:picChg chg="del">
          <ac:chgData name="Rasha Albaik" userId="f372a9ff-e4bc-4c3e-a7c3-3ad8baa1a460" providerId="ADAL" clId="{D2DC3B74-91B6-4417-B8F9-6D62B1D2F7E2}" dt="2023-07-12T18:35:01.140" v="54" actId="478"/>
          <ac:picMkLst>
            <pc:docMk/>
            <pc:sldMk cId="2843762896" sldId="351"/>
            <ac:picMk id="5" creationId="{909DA078-4485-4D4E-4766-161EC7756E6A}"/>
          </ac:picMkLst>
        </pc:picChg>
        <pc:picChg chg="add del">
          <ac:chgData name="Rasha Albaik" userId="f372a9ff-e4bc-4c3e-a7c3-3ad8baa1a460" providerId="ADAL" clId="{D2DC3B74-91B6-4417-B8F9-6D62B1D2F7E2}" dt="2023-07-12T18:35:04.712" v="57" actId="478"/>
          <ac:picMkLst>
            <pc:docMk/>
            <pc:sldMk cId="2843762896" sldId="351"/>
            <ac:picMk id="7" creationId="{493FF1FC-902B-7225-6034-BEB8742FE60C}"/>
          </ac:picMkLst>
        </pc:picChg>
        <pc:picChg chg="add mod ord">
          <ac:chgData name="Rasha Albaik" userId="f372a9ff-e4bc-4c3e-a7c3-3ad8baa1a460" providerId="ADAL" clId="{D2DC3B74-91B6-4417-B8F9-6D62B1D2F7E2}" dt="2023-07-12T20:04:05.634" v="81" actId="26606"/>
          <ac:picMkLst>
            <pc:docMk/>
            <pc:sldMk cId="2843762896" sldId="351"/>
            <ac:picMk id="9" creationId="{4DCDE64C-1D94-C300-C886-19F67ABB864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6943F-12C9-42F6-BC3D-35705277AE29}" type="datetimeFigureOut">
              <a:rPr lang="en-GB" smtClean="0"/>
              <a:t>12/07/2023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3BFDD2-2335-4800-9BE3-5AAA19886CD1}" type="slidenum">
              <a:rPr lang="en-GB" smtClean="0"/>
              <a:t>‹#›</a:t>
            </a:fld>
            <a:endParaRPr lang="en-GB"/>
          </a:p>
        </p:txBody>
      </p:sp>
    </p:spTree>
    <p:extLst>
      <p:ext uri="{BB962C8B-B14F-4D97-AF65-F5344CB8AC3E}">
        <p14:creationId xmlns:p14="http://schemas.microsoft.com/office/powerpoint/2010/main" val="308708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50126" y="2682240"/>
            <a:ext cx="9144000" cy="1063758"/>
          </a:xfrm>
        </p:spPr>
        <p:txBody>
          <a:bodyPr anchor="b"/>
          <a:lstStyle>
            <a:lvl1pPr algn="ctr">
              <a:defRPr sz="6000"/>
            </a:lvl1pPr>
          </a:lstStyle>
          <a:p>
            <a:r>
              <a:rPr lang="en-US" dirty="0"/>
              <a:t>Presentation Title</a:t>
            </a:r>
            <a:endParaRPr lang="en-GB" dirty="0"/>
          </a:p>
        </p:txBody>
      </p:sp>
      <p:sp>
        <p:nvSpPr>
          <p:cNvPr id="3" name="Subtitle 2"/>
          <p:cNvSpPr>
            <a:spLocks noGrp="1"/>
          </p:cNvSpPr>
          <p:nvPr>
            <p:ph type="subTitle" idx="1" hasCustomPrompt="1"/>
          </p:nvPr>
        </p:nvSpPr>
        <p:spPr>
          <a:xfrm>
            <a:off x="3200400" y="4021357"/>
            <a:ext cx="626647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a:t>
            </a:r>
          </a:p>
          <a:p>
            <a:r>
              <a:rPr lang="en-US" dirty="0"/>
              <a:t>University Name</a:t>
            </a:r>
          </a:p>
          <a:p>
            <a:r>
              <a:rPr lang="en-US" dirty="0"/>
              <a:t>Date</a:t>
            </a:r>
            <a:endParaRPr lang="en-GB" dirty="0"/>
          </a:p>
        </p:txBody>
      </p:sp>
      <p:sp>
        <p:nvSpPr>
          <p:cNvPr id="4" name="Date Placeholder 3"/>
          <p:cNvSpPr>
            <a:spLocks noGrp="1"/>
          </p:cNvSpPr>
          <p:nvPr>
            <p:ph type="dt" sz="half" idx="10"/>
          </p:nvPr>
        </p:nvSpPr>
        <p:spPr/>
        <p:txBody>
          <a:bodyPr/>
          <a:lstStyle/>
          <a:p>
            <a:fld id="{13E10C0C-AE02-470D-85C9-6A2DB4DB97BD}" type="datetimeFigureOut">
              <a:rPr lang="en-GB" smtClean="0"/>
              <a:t>12/07/2023</a:t>
            </a:fld>
            <a:endParaRPr lang="en-GB"/>
          </a:p>
        </p:txBody>
      </p:sp>
      <p:sp>
        <p:nvSpPr>
          <p:cNvPr id="6" name="Slide Number Placeholder 5"/>
          <p:cNvSpPr>
            <a:spLocks noGrp="1"/>
          </p:cNvSpPr>
          <p:nvPr>
            <p:ph type="sldNum" sz="quarter" idx="12"/>
          </p:nvPr>
        </p:nvSpPr>
        <p:spPr/>
        <p:txBody>
          <a:bodyPr/>
          <a:lstStyle/>
          <a:p>
            <a:fld id="{27B7EF23-E628-4D2C-BC58-91B73557590B}" type="slidenum">
              <a:rPr lang="en-GB" smtClean="0"/>
              <a:t>‹#›</a:t>
            </a:fld>
            <a:endParaRPr lang="en-GB"/>
          </a:p>
        </p:txBody>
      </p:sp>
      <p:pic>
        <p:nvPicPr>
          <p:cNvPr id="7" name="Picture 6"/>
          <p:cNvPicPr>
            <a:picLocks noChangeAspect="1"/>
          </p:cNvPicPr>
          <p:nvPr userDrawn="1"/>
        </p:nvPicPr>
        <p:blipFill>
          <a:blip r:embed="rId2"/>
          <a:stretch>
            <a:fillRect/>
          </a:stretch>
        </p:blipFill>
        <p:spPr>
          <a:xfrm>
            <a:off x="3457389" y="61222"/>
            <a:ext cx="5153211" cy="1586281"/>
          </a:xfrm>
          <a:prstGeom prst="rect">
            <a:avLst/>
          </a:prstGeom>
        </p:spPr>
      </p:pic>
      <p:pic>
        <p:nvPicPr>
          <p:cNvPr id="8" name="Picture 7"/>
          <p:cNvPicPr>
            <a:picLocks noChangeAspect="1"/>
          </p:cNvPicPr>
          <p:nvPr userDrawn="1"/>
        </p:nvPicPr>
        <p:blipFill>
          <a:blip r:embed="rId3"/>
          <a:stretch>
            <a:fillRect/>
          </a:stretch>
        </p:blipFill>
        <p:spPr>
          <a:xfrm>
            <a:off x="130447" y="5880554"/>
            <a:ext cx="3326942" cy="951592"/>
          </a:xfrm>
          <a:prstGeom prst="rect">
            <a:avLst/>
          </a:prstGeom>
        </p:spPr>
      </p:pic>
      <p:pic>
        <p:nvPicPr>
          <p:cNvPr id="9" name="Picture 8"/>
          <p:cNvPicPr>
            <a:picLocks noChangeAspect="1"/>
          </p:cNvPicPr>
          <p:nvPr userDrawn="1"/>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152657" y="2840477"/>
            <a:ext cx="3039343" cy="4017523"/>
          </a:xfrm>
          <a:prstGeom prst="rect">
            <a:avLst/>
          </a:prstGeom>
        </p:spPr>
      </p:pic>
      <p:sp>
        <p:nvSpPr>
          <p:cNvPr id="10" name="Rectangle 9"/>
          <p:cNvSpPr/>
          <p:nvPr userDrawn="1"/>
        </p:nvSpPr>
        <p:spPr>
          <a:xfrm>
            <a:off x="3457389" y="1608605"/>
            <a:ext cx="5541769" cy="1169551"/>
          </a:xfrm>
          <a:prstGeom prst="rect">
            <a:avLst/>
          </a:prstGeom>
        </p:spPr>
        <p:txBody>
          <a:bodyPr wrap="square">
            <a:spAutoFit/>
          </a:bodyPr>
          <a:lstStyle/>
          <a:p>
            <a:pPr marL="0" marR="0" algn="ctr">
              <a:spcBef>
                <a:spcPts val="0"/>
              </a:spcBef>
              <a:spcAft>
                <a:spcPts val="0"/>
              </a:spcAft>
            </a:pPr>
            <a:r>
              <a:rPr lang="en-GB" sz="1800" b="1" baseline="0" dirty="0">
                <a:solidFill>
                  <a:schemeClr val="accent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Developing a Multidisciplinary Diploma on Art Therapy in Health Education </a:t>
            </a:r>
          </a:p>
          <a:p>
            <a:pPr marL="0" marR="0" algn="ctr">
              <a:spcBef>
                <a:spcPts val="0"/>
              </a:spcBef>
              <a:spcAft>
                <a:spcPts val="0"/>
              </a:spcAft>
            </a:pPr>
            <a:endParaRPr lang="en-GB" sz="1800" b="1" baseline="0" dirty="0">
              <a:solidFill>
                <a:schemeClr val="accent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600" baseline="0" dirty="0">
              <a:solidFill>
                <a:schemeClr val="accent2">
                  <a:lumMod val="75000"/>
                </a:schemeClr>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1" name="Footer Placeholder 4"/>
          <p:cNvSpPr txBox="1">
            <a:spLocks/>
          </p:cNvSpPr>
          <p:nvPr userDrawn="1"/>
        </p:nvSpPr>
        <p:spPr>
          <a:xfrm>
            <a:off x="4170873" y="2244156"/>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aseline="0" dirty="0">
                <a:solidFill>
                  <a:schemeClr val="accent2">
                    <a:lumMod val="75000"/>
                  </a:schemeClr>
                </a:solidFill>
              </a:rPr>
              <a:t>Project #: 610134-EPP-1-2019-1-JO-EPPKA2-CBHE-JP</a:t>
            </a:r>
          </a:p>
        </p:txBody>
      </p:sp>
    </p:spTree>
    <p:extLst>
      <p:ext uri="{BB962C8B-B14F-4D97-AF65-F5344CB8AC3E}">
        <p14:creationId xmlns:p14="http://schemas.microsoft.com/office/powerpoint/2010/main" val="1890708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E10C0C-AE02-470D-85C9-6A2DB4DB97BD}" type="datetimeFigureOut">
              <a:rPr lang="en-GB" smtClean="0"/>
              <a:t>12/07/2023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27B7EF23-E628-4D2C-BC58-91B73557590B}" type="slidenum">
              <a:rPr lang="en-GB" smtClean="0"/>
              <a:t>‹#›</a:t>
            </a:fld>
            <a:endParaRPr lang="en-GB"/>
          </a:p>
        </p:txBody>
      </p:sp>
      <p:sp>
        <p:nvSpPr>
          <p:cNvPr id="7" name="Rectangle 6"/>
          <p:cNvSpPr/>
          <p:nvPr userDrawn="1"/>
        </p:nvSpPr>
        <p:spPr>
          <a:xfrm>
            <a:off x="2872902" y="110078"/>
            <a:ext cx="6096000" cy="307777"/>
          </a:xfrm>
          <a:prstGeom prst="rect">
            <a:avLst/>
          </a:prstGeom>
        </p:spPr>
        <p:txBody>
          <a:bodyPr>
            <a:spAutoFit/>
          </a:bodyPr>
          <a:lstStyle/>
          <a:p>
            <a:pPr marL="0" marR="0" algn="ctr">
              <a:spcBef>
                <a:spcPts val="0"/>
              </a:spcBef>
              <a:spcAft>
                <a:spcPts val="0"/>
              </a:spcAft>
            </a:pPr>
            <a:r>
              <a:rPr lang="en-GB" sz="1400" b="1" i="1" baseline="0" dirty="0">
                <a:solidFill>
                  <a:schemeClr val="accent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Developing a Multidisciplinary Diploma on Art Therapy in Health Education </a:t>
            </a:r>
            <a:endParaRPr lang="en-US" sz="1200" i="1" baseline="0" dirty="0">
              <a:solidFill>
                <a:schemeClr val="accent2">
                  <a:lumMod val="75000"/>
                </a:schemeClr>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65135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E10C0C-AE02-470D-85C9-6A2DB4DB97BD}" type="datetimeFigureOut">
              <a:rPr lang="en-GB" smtClean="0"/>
              <a:t>12/07/2023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27B7EF23-E628-4D2C-BC58-91B73557590B}" type="slidenum">
              <a:rPr lang="en-GB" smtClean="0"/>
              <a:t>‹#›</a:t>
            </a:fld>
            <a:endParaRPr lang="en-GB"/>
          </a:p>
        </p:txBody>
      </p:sp>
    </p:spTree>
    <p:extLst>
      <p:ext uri="{BB962C8B-B14F-4D97-AF65-F5344CB8AC3E}">
        <p14:creationId xmlns:p14="http://schemas.microsoft.com/office/powerpoint/2010/main" val="182199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838200" y="6482809"/>
            <a:ext cx="2743200" cy="365125"/>
          </a:xfrm>
        </p:spPr>
        <p:txBody>
          <a:bodyPr/>
          <a:lstStyle/>
          <a:p>
            <a:fld id="{13E10C0C-AE02-470D-85C9-6A2DB4DB97BD}" type="datetimeFigureOut">
              <a:rPr lang="en-GB" smtClean="0"/>
              <a:t>12/07/2023</a:t>
            </a:fld>
            <a:endParaRPr lang="en-GB"/>
          </a:p>
        </p:txBody>
      </p:sp>
      <p:sp>
        <p:nvSpPr>
          <p:cNvPr id="6" name="Slide Number Placeholder 5"/>
          <p:cNvSpPr>
            <a:spLocks noGrp="1"/>
          </p:cNvSpPr>
          <p:nvPr>
            <p:ph type="sldNum" sz="quarter" idx="12"/>
          </p:nvPr>
        </p:nvSpPr>
        <p:spPr>
          <a:xfrm>
            <a:off x="8610600" y="6446161"/>
            <a:ext cx="2743200" cy="365125"/>
          </a:xfrm>
        </p:spPr>
        <p:txBody>
          <a:bodyPr/>
          <a:lstStyle/>
          <a:p>
            <a:fld id="{27B7EF23-E628-4D2C-BC58-91B73557590B}" type="slidenum">
              <a:rPr lang="en-GB" smtClean="0"/>
              <a:t>‹#›</a:t>
            </a:fld>
            <a:endParaRPr lang="en-GB"/>
          </a:p>
        </p:txBody>
      </p:sp>
      <p:sp>
        <p:nvSpPr>
          <p:cNvPr id="12" name="Rectangle 11"/>
          <p:cNvSpPr/>
          <p:nvPr userDrawn="1"/>
        </p:nvSpPr>
        <p:spPr>
          <a:xfrm>
            <a:off x="2872902" y="110078"/>
            <a:ext cx="6096000" cy="307777"/>
          </a:xfrm>
          <a:prstGeom prst="rect">
            <a:avLst/>
          </a:prstGeom>
        </p:spPr>
        <p:txBody>
          <a:bodyPr>
            <a:spAutoFit/>
          </a:bodyPr>
          <a:lstStyle/>
          <a:p>
            <a:pPr marL="0" marR="0" algn="ctr">
              <a:spcBef>
                <a:spcPts val="0"/>
              </a:spcBef>
              <a:spcAft>
                <a:spcPts val="0"/>
              </a:spcAft>
            </a:pPr>
            <a:r>
              <a:rPr lang="en-GB" sz="1400" b="1" i="1" baseline="0" dirty="0">
                <a:solidFill>
                  <a:schemeClr val="accent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Developing a Multidisciplinary Diploma on Art Therapy in Health Education </a:t>
            </a:r>
            <a:endParaRPr lang="en-US" sz="1200" i="1" baseline="0" dirty="0">
              <a:solidFill>
                <a:schemeClr val="accent2">
                  <a:lumMod val="75000"/>
                </a:schemeClr>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76715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E10C0C-AE02-470D-85C9-6A2DB4DB97BD}" type="datetimeFigureOut">
              <a:rPr lang="en-GB" smtClean="0"/>
              <a:t>12/07/2023</a:t>
            </a:fld>
            <a:endParaRPr lang="en-GB"/>
          </a:p>
        </p:txBody>
      </p:sp>
      <p:sp>
        <p:nvSpPr>
          <p:cNvPr id="6" name="Slide Number Placeholder 5"/>
          <p:cNvSpPr>
            <a:spLocks noGrp="1"/>
          </p:cNvSpPr>
          <p:nvPr>
            <p:ph type="sldNum" sz="quarter" idx="12"/>
          </p:nvPr>
        </p:nvSpPr>
        <p:spPr/>
        <p:txBody>
          <a:bodyPr/>
          <a:lstStyle/>
          <a:p>
            <a:fld id="{27B7EF23-E628-4D2C-BC58-91B73557590B}" type="slidenum">
              <a:rPr lang="en-GB" smtClean="0"/>
              <a:t>‹#›</a:t>
            </a:fld>
            <a:endParaRPr lang="en-GB"/>
          </a:p>
        </p:txBody>
      </p:sp>
      <p:sp>
        <p:nvSpPr>
          <p:cNvPr id="10" name="Rectangle 9"/>
          <p:cNvSpPr/>
          <p:nvPr userDrawn="1"/>
        </p:nvSpPr>
        <p:spPr>
          <a:xfrm>
            <a:off x="2872902" y="110078"/>
            <a:ext cx="6096000" cy="307777"/>
          </a:xfrm>
          <a:prstGeom prst="rect">
            <a:avLst/>
          </a:prstGeom>
        </p:spPr>
        <p:txBody>
          <a:bodyPr>
            <a:spAutoFit/>
          </a:bodyPr>
          <a:lstStyle/>
          <a:p>
            <a:pPr marL="0" marR="0" algn="ctr">
              <a:spcBef>
                <a:spcPts val="0"/>
              </a:spcBef>
              <a:spcAft>
                <a:spcPts val="0"/>
              </a:spcAft>
            </a:pPr>
            <a:r>
              <a:rPr lang="en-GB" sz="1400" b="1" i="1" baseline="0" dirty="0">
                <a:solidFill>
                  <a:schemeClr val="accent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Developing a Multidisciplinary Diploma on Art Therapy in Health Education </a:t>
            </a:r>
            <a:endParaRPr lang="en-US" sz="1200" i="1" baseline="0" dirty="0">
              <a:solidFill>
                <a:schemeClr val="accent2">
                  <a:lumMod val="75000"/>
                </a:schemeClr>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11" name="Picture 10"/>
          <p:cNvPicPr>
            <a:picLocks noChangeAspect="1"/>
          </p:cNvPicPr>
          <p:nvPr userDrawn="1"/>
        </p:nvPicPr>
        <p:blipFill>
          <a:blip r:embed="rId2"/>
          <a:stretch>
            <a:fillRect/>
          </a:stretch>
        </p:blipFill>
        <p:spPr>
          <a:xfrm>
            <a:off x="0" y="0"/>
            <a:ext cx="2712955" cy="835224"/>
          </a:xfrm>
          <a:prstGeom prst="rect">
            <a:avLst/>
          </a:prstGeom>
        </p:spPr>
      </p:pic>
      <p:pic>
        <p:nvPicPr>
          <p:cNvPr id="12" name="Picture 11"/>
          <p:cNvPicPr>
            <a:picLocks noChangeAspect="1"/>
          </p:cNvPicPr>
          <p:nvPr userDrawn="1"/>
        </p:nvPicPr>
        <p:blipFill>
          <a:blip r:embed="rId3"/>
          <a:stretch>
            <a:fillRect/>
          </a:stretch>
        </p:blipFill>
        <p:spPr>
          <a:xfrm>
            <a:off x="9576589" y="42675"/>
            <a:ext cx="2615411" cy="749873"/>
          </a:xfrm>
          <a:prstGeom prst="rect">
            <a:avLst/>
          </a:prstGeom>
        </p:spPr>
      </p:pic>
    </p:spTree>
    <p:extLst>
      <p:ext uri="{BB962C8B-B14F-4D97-AF65-F5344CB8AC3E}">
        <p14:creationId xmlns:p14="http://schemas.microsoft.com/office/powerpoint/2010/main" val="3269789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3E10C0C-AE02-470D-85C9-6A2DB4DB97BD}" type="datetimeFigureOut">
              <a:rPr lang="en-GB" smtClean="0"/>
              <a:t>12/07/2023</a:t>
            </a:fld>
            <a:endParaRPr lang="en-GB"/>
          </a:p>
        </p:txBody>
      </p:sp>
      <p:sp>
        <p:nvSpPr>
          <p:cNvPr id="7" name="Slide Number Placeholder 6"/>
          <p:cNvSpPr>
            <a:spLocks noGrp="1"/>
          </p:cNvSpPr>
          <p:nvPr>
            <p:ph type="sldNum" sz="quarter" idx="12"/>
          </p:nvPr>
        </p:nvSpPr>
        <p:spPr/>
        <p:txBody>
          <a:bodyPr/>
          <a:lstStyle/>
          <a:p>
            <a:fld id="{27B7EF23-E628-4D2C-BC58-91B73557590B}" type="slidenum">
              <a:rPr lang="en-GB" smtClean="0"/>
              <a:t>‹#›</a:t>
            </a:fld>
            <a:endParaRPr lang="en-GB"/>
          </a:p>
        </p:txBody>
      </p:sp>
      <p:pic>
        <p:nvPicPr>
          <p:cNvPr id="8" name="Picture 7"/>
          <p:cNvPicPr>
            <a:picLocks noChangeAspect="1"/>
          </p:cNvPicPr>
          <p:nvPr userDrawn="1"/>
        </p:nvPicPr>
        <p:blipFill>
          <a:blip r:embed="rId2"/>
          <a:stretch>
            <a:fillRect/>
          </a:stretch>
        </p:blipFill>
        <p:spPr>
          <a:xfrm>
            <a:off x="0" y="0"/>
            <a:ext cx="2712955" cy="835224"/>
          </a:xfrm>
          <a:prstGeom prst="rect">
            <a:avLst/>
          </a:prstGeom>
        </p:spPr>
      </p:pic>
      <p:pic>
        <p:nvPicPr>
          <p:cNvPr id="9" name="Picture 8"/>
          <p:cNvPicPr>
            <a:picLocks noChangeAspect="1"/>
          </p:cNvPicPr>
          <p:nvPr userDrawn="1"/>
        </p:nvPicPr>
        <p:blipFill>
          <a:blip r:embed="rId3"/>
          <a:stretch>
            <a:fillRect/>
          </a:stretch>
        </p:blipFill>
        <p:spPr>
          <a:xfrm>
            <a:off x="9576589" y="42675"/>
            <a:ext cx="2615411" cy="749873"/>
          </a:xfrm>
          <a:prstGeom prst="rect">
            <a:avLst/>
          </a:prstGeom>
        </p:spPr>
      </p:pic>
      <p:sp>
        <p:nvSpPr>
          <p:cNvPr id="11" name="Rectangle 10"/>
          <p:cNvSpPr/>
          <p:nvPr userDrawn="1"/>
        </p:nvSpPr>
        <p:spPr>
          <a:xfrm>
            <a:off x="2872902" y="110078"/>
            <a:ext cx="6096000" cy="307777"/>
          </a:xfrm>
          <a:prstGeom prst="rect">
            <a:avLst/>
          </a:prstGeom>
        </p:spPr>
        <p:txBody>
          <a:bodyPr>
            <a:spAutoFit/>
          </a:bodyPr>
          <a:lstStyle/>
          <a:p>
            <a:pPr marL="0" marR="0" algn="ctr">
              <a:spcBef>
                <a:spcPts val="0"/>
              </a:spcBef>
              <a:spcAft>
                <a:spcPts val="0"/>
              </a:spcAft>
            </a:pPr>
            <a:r>
              <a:rPr lang="en-GB" sz="1400" b="1" i="1" baseline="0" dirty="0">
                <a:solidFill>
                  <a:schemeClr val="accent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Developing a Multidisciplinary Diploma on Art Therapy in Health Education </a:t>
            </a:r>
            <a:endParaRPr lang="en-US" sz="1200" i="1" baseline="0" dirty="0">
              <a:solidFill>
                <a:schemeClr val="accent2">
                  <a:lumMod val="75000"/>
                </a:schemeClr>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38067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66776"/>
            <a:ext cx="10515600" cy="823912"/>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3E10C0C-AE02-470D-85C9-6A2DB4DB97BD}" type="datetimeFigureOut">
              <a:rPr lang="en-GB" smtClean="0"/>
              <a:t>12/07/2023</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9" name="Slide Number Placeholder 8"/>
          <p:cNvSpPr>
            <a:spLocks noGrp="1"/>
          </p:cNvSpPr>
          <p:nvPr>
            <p:ph type="sldNum" sz="quarter" idx="12"/>
          </p:nvPr>
        </p:nvSpPr>
        <p:spPr/>
        <p:txBody>
          <a:bodyPr/>
          <a:lstStyle/>
          <a:p>
            <a:fld id="{27B7EF23-E628-4D2C-BC58-91B73557590B}" type="slidenum">
              <a:rPr lang="en-GB" smtClean="0"/>
              <a:t>‹#›</a:t>
            </a:fld>
            <a:endParaRPr lang="en-GB"/>
          </a:p>
        </p:txBody>
      </p:sp>
      <p:pic>
        <p:nvPicPr>
          <p:cNvPr id="10" name="Picture 9"/>
          <p:cNvPicPr>
            <a:picLocks noChangeAspect="1"/>
          </p:cNvPicPr>
          <p:nvPr userDrawn="1"/>
        </p:nvPicPr>
        <p:blipFill>
          <a:blip r:embed="rId2"/>
          <a:stretch>
            <a:fillRect/>
          </a:stretch>
        </p:blipFill>
        <p:spPr>
          <a:xfrm>
            <a:off x="0" y="31552"/>
            <a:ext cx="2712955" cy="835224"/>
          </a:xfrm>
          <a:prstGeom prst="rect">
            <a:avLst/>
          </a:prstGeom>
        </p:spPr>
      </p:pic>
      <p:pic>
        <p:nvPicPr>
          <p:cNvPr id="11" name="Picture 10"/>
          <p:cNvPicPr>
            <a:picLocks noChangeAspect="1"/>
          </p:cNvPicPr>
          <p:nvPr userDrawn="1"/>
        </p:nvPicPr>
        <p:blipFill>
          <a:blip r:embed="rId3"/>
          <a:stretch>
            <a:fillRect/>
          </a:stretch>
        </p:blipFill>
        <p:spPr>
          <a:xfrm>
            <a:off x="9576589" y="-9812"/>
            <a:ext cx="2615411" cy="749873"/>
          </a:xfrm>
          <a:prstGeom prst="rect">
            <a:avLst/>
          </a:prstGeom>
        </p:spPr>
      </p:pic>
      <p:sp>
        <p:nvSpPr>
          <p:cNvPr id="13" name="Rectangle 12"/>
          <p:cNvSpPr/>
          <p:nvPr userDrawn="1"/>
        </p:nvSpPr>
        <p:spPr>
          <a:xfrm>
            <a:off x="2872902" y="110078"/>
            <a:ext cx="6096000" cy="307777"/>
          </a:xfrm>
          <a:prstGeom prst="rect">
            <a:avLst/>
          </a:prstGeom>
        </p:spPr>
        <p:txBody>
          <a:bodyPr>
            <a:spAutoFit/>
          </a:bodyPr>
          <a:lstStyle/>
          <a:p>
            <a:pPr marL="0" marR="0" algn="ctr">
              <a:spcBef>
                <a:spcPts val="0"/>
              </a:spcBef>
              <a:spcAft>
                <a:spcPts val="0"/>
              </a:spcAft>
            </a:pPr>
            <a:r>
              <a:rPr lang="en-GB" sz="1400" b="1" i="1" baseline="0" dirty="0">
                <a:solidFill>
                  <a:schemeClr val="accent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Developing a Multidisciplinary Diploma on Art Therapy in Health Education </a:t>
            </a:r>
            <a:endParaRPr lang="en-US" sz="1200" i="1" baseline="0" dirty="0">
              <a:solidFill>
                <a:schemeClr val="accent2">
                  <a:lumMod val="75000"/>
                </a:schemeClr>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2825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3E10C0C-AE02-470D-85C9-6A2DB4DB97BD}" type="datetimeFigureOut">
              <a:rPr lang="en-GB" smtClean="0"/>
              <a:t>12/07/2023</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27B7EF23-E628-4D2C-BC58-91B73557590B}" type="slidenum">
              <a:rPr lang="en-GB" smtClean="0"/>
              <a:t>‹#›</a:t>
            </a:fld>
            <a:endParaRPr lang="en-GB"/>
          </a:p>
        </p:txBody>
      </p:sp>
      <p:sp>
        <p:nvSpPr>
          <p:cNvPr id="7" name="Rectangle 6"/>
          <p:cNvSpPr/>
          <p:nvPr userDrawn="1"/>
        </p:nvSpPr>
        <p:spPr>
          <a:xfrm>
            <a:off x="2872902" y="110078"/>
            <a:ext cx="6096000" cy="307777"/>
          </a:xfrm>
          <a:prstGeom prst="rect">
            <a:avLst/>
          </a:prstGeom>
        </p:spPr>
        <p:txBody>
          <a:bodyPr>
            <a:spAutoFit/>
          </a:bodyPr>
          <a:lstStyle/>
          <a:p>
            <a:pPr marL="0" marR="0" algn="ctr">
              <a:spcBef>
                <a:spcPts val="0"/>
              </a:spcBef>
              <a:spcAft>
                <a:spcPts val="0"/>
              </a:spcAft>
            </a:pPr>
            <a:r>
              <a:rPr lang="en-GB" sz="1400" b="1" i="1" baseline="0" dirty="0">
                <a:solidFill>
                  <a:schemeClr val="accent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Developing a Multidisciplinary Diploma on Art Therapy in Health Education </a:t>
            </a:r>
            <a:endParaRPr lang="en-US" sz="1200" i="1" baseline="0" dirty="0">
              <a:solidFill>
                <a:schemeClr val="accent2">
                  <a:lumMod val="75000"/>
                </a:schemeClr>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86059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E10C0C-AE02-470D-85C9-6A2DB4DB97BD}" type="datetimeFigureOut">
              <a:rPr lang="en-GB" smtClean="0"/>
              <a:t>12/07/2023</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27B7EF23-E628-4D2C-BC58-91B73557590B}" type="slidenum">
              <a:rPr lang="en-GB" smtClean="0"/>
              <a:t>‹#›</a:t>
            </a:fld>
            <a:endParaRPr lang="en-GB"/>
          </a:p>
        </p:txBody>
      </p:sp>
      <p:sp>
        <p:nvSpPr>
          <p:cNvPr id="6" name="Rectangle 5"/>
          <p:cNvSpPr/>
          <p:nvPr userDrawn="1"/>
        </p:nvSpPr>
        <p:spPr>
          <a:xfrm>
            <a:off x="2872902" y="110078"/>
            <a:ext cx="6096000" cy="307777"/>
          </a:xfrm>
          <a:prstGeom prst="rect">
            <a:avLst/>
          </a:prstGeom>
        </p:spPr>
        <p:txBody>
          <a:bodyPr>
            <a:spAutoFit/>
          </a:bodyPr>
          <a:lstStyle/>
          <a:p>
            <a:pPr marL="0" marR="0" algn="ctr">
              <a:spcBef>
                <a:spcPts val="0"/>
              </a:spcBef>
              <a:spcAft>
                <a:spcPts val="0"/>
              </a:spcAft>
            </a:pPr>
            <a:r>
              <a:rPr lang="en-GB" sz="1400" b="1" i="1" baseline="0" dirty="0">
                <a:solidFill>
                  <a:schemeClr val="accent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Developing a Multidisciplinary Diploma on Art Therapy in Health Education </a:t>
            </a:r>
            <a:endParaRPr lang="en-US" sz="1200" i="1" baseline="0" dirty="0">
              <a:solidFill>
                <a:schemeClr val="accent2">
                  <a:lumMod val="75000"/>
                </a:schemeClr>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2499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0390"/>
            <a:ext cx="3932237" cy="1357009"/>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E10C0C-AE02-470D-85C9-6A2DB4DB97BD}" type="datetimeFigureOut">
              <a:rPr lang="en-GB" smtClean="0"/>
              <a:t>12/07/2023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27B7EF23-E628-4D2C-BC58-91B73557590B}" type="slidenum">
              <a:rPr lang="en-GB" smtClean="0"/>
              <a:t>‹#›</a:t>
            </a:fld>
            <a:endParaRPr lang="en-GB"/>
          </a:p>
        </p:txBody>
      </p:sp>
      <p:sp>
        <p:nvSpPr>
          <p:cNvPr id="9" name="Rectangle 8"/>
          <p:cNvSpPr/>
          <p:nvPr userDrawn="1"/>
        </p:nvSpPr>
        <p:spPr>
          <a:xfrm>
            <a:off x="2872902" y="110078"/>
            <a:ext cx="6096000" cy="307777"/>
          </a:xfrm>
          <a:prstGeom prst="rect">
            <a:avLst/>
          </a:prstGeom>
        </p:spPr>
        <p:txBody>
          <a:bodyPr>
            <a:spAutoFit/>
          </a:bodyPr>
          <a:lstStyle/>
          <a:p>
            <a:pPr marL="0" marR="0" algn="ctr">
              <a:spcBef>
                <a:spcPts val="0"/>
              </a:spcBef>
              <a:spcAft>
                <a:spcPts val="0"/>
              </a:spcAft>
            </a:pPr>
            <a:r>
              <a:rPr lang="en-GB" sz="1400" b="1" i="1" baseline="0" dirty="0">
                <a:solidFill>
                  <a:schemeClr val="accent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Developing a Multidisciplinary Diploma on Art Therapy in Health Education </a:t>
            </a:r>
            <a:endParaRPr lang="en-US" sz="1200" i="1" baseline="0" dirty="0">
              <a:solidFill>
                <a:schemeClr val="accent2">
                  <a:lumMod val="75000"/>
                </a:schemeClr>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32668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68484"/>
            <a:ext cx="3932237" cy="1288915"/>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E10C0C-AE02-470D-85C9-6A2DB4DB97BD}" type="datetimeFigureOut">
              <a:rPr lang="en-GB" smtClean="0"/>
              <a:t>12/07/2023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27B7EF23-E628-4D2C-BC58-91B73557590B}" type="slidenum">
              <a:rPr lang="en-GB" smtClean="0"/>
              <a:t>‹#›</a:t>
            </a:fld>
            <a:endParaRPr lang="en-GB"/>
          </a:p>
        </p:txBody>
      </p:sp>
      <p:sp>
        <p:nvSpPr>
          <p:cNvPr id="8" name="Rectangle 7"/>
          <p:cNvSpPr/>
          <p:nvPr userDrawn="1"/>
        </p:nvSpPr>
        <p:spPr>
          <a:xfrm>
            <a:off x="2872902" y="110078"/>
            <a:ext cx="6096000" cy="307777"/>
          </a:xfrm>
          <a:prstGeom prst="rect">
            <a:avLst/>
          </a:prstGeom>
        </p:spPr>
        <p:txBody>
          <a:bodyPr>
            <a:spAutoFit/>
          </a:bodyPr>
          <a:lstStyle/>
          <a:p>
            <a:pPr marL="0" marR="0" algn="ctr">
              <a:spcBef>
                <a:spcPts val="0"/>
              </a:spcBef>
              <a:spcAft>
                <a:spcPts val="0"/>
              </a:spcAft>
            </a:pPr>
            <a:r>
              <a:rPr lang="en-GB" sz="1400" b="1" i="1" baseline="0" dirty="0">
                <a:solidFill>
                  <a:schemeClr val="accent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Developing a Multidisciplinary Diploma on Art Therapy in Health Education </a:t>
            </a:r>
            <a:endParaRPr lang="en-US" sz="1200" i="1" baseline="0" dirty="0">
              <a:solidFill>
                <a:schemeClr val="accent2">
                  <a:lumMod val="75000"/>
                </a:schemeClr>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5498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jpe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27512"/>
            <a:ext cx="10515600" cy="763176"/>
          </a:xfrm>
          <a:prstGeom prst="rect">
            <a:avLst/>
          </a:prstGeom>
          <a:solidFill>
            <a:schemeClr val="accent2">
              <a:lumMod val="75000"/>
            </a:schemeClr>
          </a:solidFill>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10C0C-AE02-470D-85C9-6A2DB4DB97BD}" type="datetimeFigureOut">
              <a:rPr lang="en-GB" smtClean="0"/>
              <a:t>12/07/2023</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7EF23-E628-4D2C-BC58-91B73557590B}" type="slidenum">
              <a:rPr lang="en-GB" smtClean="0"/>
              <a:t>‹#›</a:t>
            </a:fld>
            <a:endParaRPr lang="en-GB"/>
          </a:p>
        </p:txBody>
      </p:sp>
      <p:pic>
        <p:nvPicPr>
          <p:cNvPr id="7" name="Picture 6"/>
          <p:cNvPicPr>
            <a:picLocks noChangeAspect="1"/>
          </p:cNvPicPr>
          <p:nvPr userDrawn="1"/>
        </p:nvPicPr>
        <p:blipFill>
          <a:blip r:embed="rId13"/>
          <a:stretch>
            <a:fillRect/>
          </a:stretch>
        </p:blipFill>
        <p:spPr>
          <a:xfrm>
            <a:off x="10886" y="0"/>
            <a:ext cx="2714897" cy="835710"/>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562010" y="0"/>
            <a:ext cx="2619103" cy="748125"/>
          </a:xfrm>
          <a:prstGeom prst="rect">
            <a:avLst/>
          </a:prstGeom>
        </p:spPr>
      </p:pic>
      <p:pic>
        <p:nvPicPr>
          <p:cNvPr id="9" name="Picture 8"/>
          <p:cNvPicPr>
            <a:picLocks noChangeAspect="1"/>
          </p:cNvPicPr>
          <p:nvPr userDrawn="1"/>
        </p:nvPicPr>
        <p:blipFill>
          <a:blip r:embed="rId15" cstate="print">
            <a:extLst>
              <a:ext uri="{BEBA8EAE-BF5A-486C-A8C5-ECC9F3942E4B}">
                <a14:imgProps xmlns:a14="http://schemas.microsoft.com/office/drawing/2010/main">
                  <a14:imgLayer r:embed="rId16">
                    <a14:imgEffect>
                      <a14:saturation sat="104000"/>
                    </a14:imgEffect>
                  </a14:imgLayer>
                </a14:imgProps>
              </a:ext>
              <a:ext uri="{28A0092B-C50C-407E-A947-70E740481C1C}">
                <a14:useLocalDpi xmlns:a14="http://schemas.microsoft.com/office/drawing/2010/main" val="0"/>
              </a:ext>
            </a:extLst>
          </a:blip>
          <a:stretch>
            <a:fillRect/>
          </a:stretch>
        </p:blipFill>
        <p:spPr>
          <a:xfrm>
            <a:off x="10831816" y="4902740"/>
            <a:ext cx="1479196" cy="1955260"/>
          </a:xfrm>
          <a:prstGeom prst="rect">
            <a:avLst/>
          </a:prstGeom>
          <a:blipFill dpi="0" rotWithShape="1">
            <a:blip r:embed="rId17">
              <a:alphaModFix amt="0"/>
            </a:blip>
            <a:srcRect/>
            <a:tile tx="0" ty="0" sx="100000" sy="100000" flip="none" algn="tl"/>
          </a:blipFill>
        </p:spPr>
      </p:pic>
      <p:pic>
        <p:nvPicPr>
          <p:cNvPr id="11" name="Picture 10"/>
          <p:cNvPicPr>
            <a:picLocks noChangeAspect="1"/>
          </p:cNvPicPr>
          <p:nvPr userDrawn="1"/>
        </p:nvPicPr>
        <p:blipFill>
          <a:blip r:embed="rId18"/>
          <a:stretch>
            <a:fillRect/>
          </a:stretch>
        </p:blipFill>
        <p:spPr>
          <a:xfrm>
            <a:off x="4038421" y="6356350"/>
            <a:ext cx="4115157" cy="365792"/>
          </a:xfrm>
          <a:prstGeom prst="rect">
            <a:avLst/>
          </a:prstGeom>
        </p:spPr>
      </p:pic>
    </p:spTree>
    <p:extLst>
      <p:ext uri="{BB962C8B-B14F-4D97-AF65-F5344CB8AC3E}">
        <p14:creationId xmlns:p14="http://schemas.microsoft.com/office/powerpoint/2010/main" val="39531977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0399" y="2673003"/>
            <a:ext cx="8588235" cy="1063758"/>
          </a:xfrm>
        </p:spPr>
        <p:txBody>
          <a:bodyPr/>
          <a:lstStyle/>
          <a:p>
            <a:r>
              <a:rPr lang="en-GB" dirty="0"/>
              <a:t>HEALING – The END</a:t>
            </a:r>
          </a:p>
        </p:txBody>
      </p:sp>
      <p:sp>
        <p:nvSpPr>
          <p:cNvPr id="3" name="Subtitle 2"/>
          <p:cNvSpPr>
            <a:spLocks noGrp="1"/>
          </p:cNvSpPr>
          <p:nvPr>
            <p:ph type="subTitle" idx="1"/>
          </p:nvPr>
        </p:nvSpPr>
        <p:spPr>
          <a:xfrm>
            <a:off x="2850203" y="3860800"/>
            <a:ext cx="6468895" cy="1397000"/>
          </a:xfrm>
        </p:spPr>
        <p:txBody>
          <a:bodyPr>
            <a:normAutofit/>
          </a:bodyPr>
          <a:lstStyle/>
          <a:p>
            <a:r>
              <a:rPr lang="en-GB" dirty="0" err="1"/>
              <a:t>Prof.</a:t>
            </a:r>
            <a:r>
              <a:rPr lang="en-GB" dirty="0"/>
              <a:t> Ahmed Al-Salaymeh</a:t>
            </a:r>
          </a:p>
          <a:p>
            <a:r>
              <a:rPr lang="en-GB" dirty="0"/>
              <a:t>University of Jordan</a:t>
            </a:r>
          </a:p>
          <a:p>
            <a:r>
              <a:rPr lang="en-US" dirty="0"/>
              <a:t>July 13</a:t>
            </a:r>
            <a:r>
              <a:rPr lang="en-US" baseline="30000" dirty="0"/>
              <a:t>th</a:t>
            </a:r>
            <a:r>
              <a:rPr lang="en-US" dirty="0"/>
              <a:t> 2023</a:t>
            </a:r>
            <a:endParaRPr lang="en-GB" dirty="0"/>
          </a:p>
        </p:txBody>
      </p:sp>
    </p:spTree>
    <p:extLst>
      <p:ext uri="{BB962C8B-B14F-4D97-AF65-F5344CB8AC3E}">
        <p14:creationId xmlns:p14="http://schemas.microsoft.com/office/powerpoint/2010/main" val="1986722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6CA33-7584-45F1-70EB-D421C5AC9A88}"/>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latin typeface="+mj-lt"/>
                <a:ea typeface="+mj-ea"/>
                <a:cs typeface="+mj-cs"/>
              </a:rPr>
              <a:t>Status of Clusters</a:t>
            </a:r>
          </a:p>
        </p:txBody>
      </p:sp>
      <p:pic>
        <p:nvPicPr>
          <p:cNvPr id="12" name="Content Placeholder 11">
            <a:extLst>
              <a:ext uri="{FF2B5EF4-FFF2-40B4-BE49-F238E27FC236}">
                <a16:creationId xmlns:a16="http://schemas.microsoft.com/office/drawing/2014/main" id="{E06BE2FB-2DA4-0159-FB53-8E7FA8B17C04}"/>
              </a:ext>
            </a:extLst>
          </p:cNvPr>
          <p:cNvPicPr>
            <a:picLocks noGrp="1" noChangeAspect="1"/>
          </p:cNvPicPr>
          <p:nvPr>
            <p:ph idx="1"/>
          </p:nvPr>
        </p:nvPicPr>
        <p:blipFill>
          <a:blip r:embed="rId2"/>
          <a:stretch>
            <a:fillRect/>
          </a:stretch>
        </p:blipFill>
        <p:spPr>
          <a:xfrm>
            <a:off x="4038600" y="1451078"/>
            <a:ext cx="7188199" cy="3952455"/>
          </a:xfrm>
          <a:prstGeom prst="rect">
            <a:avLst/>
          </a:prstGeom>
        </p:spPr>
      </p:pic>
    </p:spTree>
    <p:extLst>
      <p:ext uri="{BB962C8B-B14F-4D97-AF65-F5344CB8AC3E}">
        <p14:creationId xmlns:p14="http://schemas.microsoft.com/office/powerpoint/2010/main" val="2386646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4102A1-3F94-31A6-DAE3-632375A1D1CE}"/>
              </a:ext>
            </a:extLst>
          </p:cNvPr>
          <p:cNvSpPr>
            <a:spLocks noGrp="1"/>
          </p:cNvSpPr>
          <p:nvPr>
            <p:ph type="title"/>
          </p:nvPr>
        </p:nvSpPr>
        <p:spPr>
          <a:xfrm>
            <a:off x="630936" y="640823"/>
            <a:ext cx="3419856" cy="5583148"/>
          </a:xfrm>
        </p:spPr>
        <p:txBody>
          <a:bodyPr anchor="ctr">
            <a:normAutofit/>
          </a:bodyPr>
          <a:lstStyle/>
          <a:p>
            <a:r>
              <a:rPr lang="en-US" sz="5400"/>
              <a:t>Status of Clusters</a:t>
            </a:r>
          </a:p>
        </p:txBody>
      </p:sp>
      <p:sp>
        <p:nvSpPr>
          <p:cNvPr id="14"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09DA078-4485-4D4E-4766-161EC7756E6A}"/>
              </a:ext>
            </a:extLst>
          </p:cNvPr>
          <p:cNvPicPr>
            <a:picLocks noChangeAspect="1"/>
          </p:cNvPicPr>
          <p:nvPr/>
        </p:nvPicPr>
        <p:blipFill>
          <a:blip r:embed="rId2"/>
          <a:stretch>
            <a:fillRect/>
          </a:stretch>
        </p:blipFill>
        <p:spPr>
          <a:xfrm>
            <a:off x="4666488" y="1958450"/>
            <a:ext cx="6894576" cy="3300054"/>
          </a:xfrm>
          <a:prstGeom prst="rect">
            <a:avLst/>
          </a:prstGeom>
        </p:spPr>
      </p:pic>
    </p:spTree>
    <p:extLst>
      <p:ext uri="{BB962C8B-B14F-4D97-AF65-F5344CB8AC3E}">
        <p14:creationId xmlns:p14="http://schemas.microsoft.com/office/powerpoint/2010/main" val="1312372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4102A1-3F94-31A6-DAE3-632375A1D1C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Status of Clusters</a:t>
            </a:r>
          </a:p>
        </p:txBody>
      </p:sp>
      <p:pic>
        <p:nvPicPr>
          <p:cNvPr id="9" name="Content Placeholder 8">
            <a:extLst>
              <a:ext uri="{FF2B5EF4-FFF2-40B4-BE49-F238E27FC236}">
                <a16:creationId xmlns:a16="http://schemas.microsoft.com/office/drawing/2014/main" id="{4DCDE64C-1D94-C300-C886-19F67ABB864F}"/>
              </a:ext>
            </a:extLst>
          </p:cNvPr>
          <p:cNvPicPr>
            <a:picLocks noGrp="1" noChangeAspect="1"/>
          </p:cNvPicPr>
          <p:nvPr>
            <p:ph idx="1"/>
          </p:nvPr>
        </p:nvPicPr>
        <p:blipFill>
          <a:blip r:embed="rId2"/>
          <a:stretch>
            <a:fillRect/>
          </a:stretch>
        </p:blipFill>
        <p:spPr>
          <a:xfrm>
            <a:off x="4038600" y="2359647"/>
            <a:ext cx="7188199" cy="2135317"/>
          </a:xfrm>
          <a:prstGeom prst="rect">
            <a:avLst/>
          </a:prstGeom>
        </p:spPr>
      </p:pic>
    </p:spTree>
    <p:extLst>
      <p:ext uri="{BB962C8B-B14F-4D97-AF65-F5344CB8AC3E}">
        <p14:creationId xmlns:p14="http://schemas.microsoft.com/office/powerpoint/2010/main" val="2843762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40823"/>
            <a:ext cx="3419856" cy="5583148"/>
          </a:xfrm>
        </p:spPr>
        <p:txBody>
          <a:bodyPr anchor="ctr">
            <a:normAutofit/>
          </a:bodyPr>
          <a:lstStyle/>
          <a:p>
            <a:r>
              <a:rPr lang="en-US" sz="5400"/>
              <a:t>Filling Gaps – WP2 </a:t>
            </a:r>
          </a:p>
        </p:txBody>
      </p:sp>
      <p:sp>
        <p:nvSpPr>
          <p:cNvPr id="15"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4"/>
          <p:cNvGraphicFramePr>
            <a:graphicFrameLocks/>
          </p:cNvGraphicFramePr>
          <p:nvPr>
            <p:extLst>
              <p:ext uri="{D42A27DB-BD31-4B8C-83A1-F6EECF244321}">
                <p14:modId xmlns:p14="http://schemas.microsoft.com/office/powerpoint/2010/main" val="2973636660"/>
              </p:ext>
            </p:extLst>
          </p:nvPr>
        </p:nvGraphicFramePr>
        <p:xfrm>
          <a:off x="4674107" y="1793301"/>
          <a:ext cx="6894578" cy="3265650"/>
        </p:xfrm>
        <a:graphic>
          <a:graphicData uri="http://schemas.openxmlformats.org/drawingml/2006/table">
            <a:tbl>
              <a:tblPr firstRow="1" firstCol="1" bandRow="1">
                <a:noFill/>
                <a:tableStyleId>{21E4AEA4-8DFA-4A89-87EB-49C32662AFE0}</a:tableStyleId>
              </a:tblPr>
              <a:tblGrid>
                <a:gridCol w="676038">
                  <a:extLst>
                    <a:ext uri="{9D8B030D-6E8A-4147-A177-3AD203B41FA5}">
                      <a16:colId xmlns:a16="http://schemas.microsoft.com/office/drawing/2014/main" val="2157767489"/>
                    </a:ext>
                  </a:extLst>
                </a:gridCol>
                <a:gridCol w="3061904">
                  <a:extLst>
                    <a:ext uri="{9D8B030D-6E8A-4147-A177-3AD203B41FA5}">
                      <a16:colId xmlns:a16="http://schemas.microsoft.com/office/drawing/2014/main" val="2057177553"/>
                    </a:ext>
                  </a:extLst>
                </a:gridCol>
                <a:gridCol w="1825732">
                  <a:extLst>
                    <a:ext uri="{9D8B030D-6E8A-4147-A177-3AD203B41FA5}">
                      <a16:colId xmlns:a16="http://schemas.microsoft.com/office/drawing/2014/main" val="1519783285"/>
                    </a:ext>
                  </a:extLst>
                </a:gridCol>
                <a:gridCol w="1330904">
                  <a:extLst>
                    <a:ext uri="{9D8B030D-6E8A-4147-A177-3AD203B41FA5}">
                      <a16:colId xmlns:a16="http://schemas.microsoft.com/office/drawing/2014/main" val="583003580"/>
                    </a:ext>
                  </a:extLst>
                </a:gridCol>
              </a:tblGrid>
              <a:tr h="420263">
                <a:tc>
                  <a:txBody>
                    <a:bodyPr/>
                    <a:lstStyle/>
                    <a:p>
                      <a:pPr marL="0" marR="0">
                        <a:spcBef>
                          <a:spcPts val="0"/>
                        </a:spcBef>
                        <a:spcAft>
                          <a:spcPts val="0"/>
                        </a:spcAft>
                      </a:pPr>
                      <a:r>
                        <a:rPr lang="it-IT" sz="1800" b="0" cap="none" spc="60">
                          <a:solidFill>
                            <a:schemeClr val="bg1"/>
                          </a:solidFill>
                          <a:effectLst/>
                        </a:rPr>
                        <a:t>No.</a:t>
                      </a:r>
                      <a:endParaRPr lang="en-US" sz="1800" b="0" cap="none" spc="60">
                        <a:solidFill>
                          <a:schemeClr val="bg1"/>
                        </a:solidFill>
                        <a:effectLst/>
                        <a:latin typeface="Calibri" panose="020F0502020204030204" pitchFamily="34" charset="0"/>
                        <a:ea typeface="Cambria" panose="02040503050406030204" pitchFamily="18" charset="0"/>
                        <a:cs typeface="Times New Roman" panose="02020603050405020304" pitchFamily="18" charset="0"/>
                      </a:endParaRPr>
                    </a:p>
                  </a:txBody>
                  <a:tcPr marL="77507" marR="77507" marT="103343" marB="0"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a:spcBef>
                          <a:spcPts val="0"/>
                        </a:spcBef>
                        <a:spcAft>
                          <a:spcPts val="0"/>
                        </a:spcAft>
                      </a:pPr>
                      <a:r>
                        <a:rPr lang="it-IT" sz="1800" b="0" cap="none" spc="60">
                          <a:solidFill>
                            <a:schemeClr val="bg1"/>
                          </a:solidFill>
                          <a:effectLst/>
                        </a:rPr>
                        <a:t>Task</a:t>
                      </a:r>
                      <a:endParaRPr lang="en-US" sz="1800" b="0" cap="none" spc="60">
                        <a:solidFill>
                          <a:schemeClr val="bg1"/>
                        </a:solidFill>
                        <a:effectLst/>
                        <a:latin typeface="Calibri" panose="020F0502020204030204" pitchFamily="34" charset="0"/>
                        <a:ea typeface="Cambria" panose="02040503050406030204" pitchFamily="18" charset="0"/>
                        <a:cs typeface="Times New Roman" panose="02020603050405020304" pitchFamily="18" charset="0"/>
                      </a:endParaRPr>
                    </a:p>
                  </a:txBody>
                  <a:tcPr marL="77507" marR="77507" marT="103343" marB="0"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a:spcBef>
                          <a:spcPts val="0"/>
                        </a:spcBef>
                        <a:spcAft>
                          <a:spcPts val="0"/>
                        </a:spcAft>
                      </a:pPr>
                      <a:r>
                        <a:rPr lang="it-IT" sz="1800" b="0" cap="none" spc="60">
                          <a:solidFill>
                            <a:schemeClr val="bg1"/>
                          </a:solidFill>
                          <a:effectLst/>
                        </a:rPr>
                        <a:t>Responsibility</a:t>
                      </a:r>
                      <a:endParaRPr lang="en-US" sz="1800" b="0" cap="none" spc="60">
                        <a:solidFill>
                          <a:schemeClr val="bg1"/>
                        </a:solidFill>
                        <a:effectLst/>
                        <a:latin typeface="Calibri" panose="020F0502020204030204" pitchFamily="34" charset="0"/>
                        <a:ea typeface="Cambria" panose="02040503050406030204" pitchFamily="18" charset="0"/>
                        <a:cs typeface="Times New Roman" panose="02020603050405020304" pitchFamily="18" charset="0"/>
                      </a:endParaRPr>
                    </a:p>
                  </a:txBody>
                  <a:tcPr marL="77507" marR="77507" marT="103343" marB="0"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a:spcBef>
                          <a:spcPts val="0"/>
                        </a:spcBef>
                        <a:spcAft>
                          <a:spcPts val="0"/>
                        </a:spcAft>
                      </a:pPr>
                      <a:r>
                        <a:rPr lang="it-IT" sz="1800" b="0" cap="none" spc="60">
                          <a:solidFill>
                            <a:schemeClr val="bg1"/>
                          </a:solidFill>
                          <a:effectLst/>
                        </a:rPr>
                        <a:t>Due Date</a:t>
                      </a:r>
                      <a:endParaRPr lang="en-US" sz="1800" b="0" cap="none" spc="60">
                        <a:solidFill>
                          <a:schemeClr val="bg1"/>
                        </a:solidFill>
                        <a:effectLst/>
                        <a:latin typeface="Calibri" panose="020F0502020204030204" pitchFamily="34" charset="0"/>
                        <a:ea typeface="Cambria" panose="02040503050406030204" pitchFamily="18" charset="0"/>
                        <a:cs typeface="Times New Roman" panose="02020603050405020304" pitchFamily="18" charset="0"/>
                      </a:endParaRPr>
                    </a:p>
                  </a:txBody>
                  <a:tcPr marL="77507" marR="77507" marT="103343" marB="0"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11020901"/>
                  </a:ext>
                </a:extLst>
              </a:tr>
              <a:tr h="868084">
                <a:tc>
                  <a:txBody>
                    <a:bodyPr/>
                    <a:lstStyle/>
                    <a:p>
                      <a:pPr marL="0" marR="0">
                        <a:spcBef>
                          <a:spcPts val="0"/>
                        </a:spcBef>
                        <a:spcAft>
                          <a:spcPts val="0"/>
                        </a:spcAft>
                      </a:pPr>
                      <a:r>
                        <a:rPr lang="en-US" sz="1600" b="1" cap="none" spc="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1</a:t>
                      </a:r>
                    </a:p>
                  </a:txBody>
                  <a:tcPr marL="77507" marR="77507" marT="103343" marB="0">
                    <a:lnL w="12700" cmpd="sng">
                      <a:noFill/>
                      <a:prstDash val="solid"/>
                    </a:lnL>
                    <a:lnR w="12700" cmpd="sng">
                      <a:noFill/>
                      <a:prstDash val="solid"/>
                    </a:lnR>
                    <a:lnT w="38100" cmpd="sng">
                      <a:noFill/>
                    </a:lnT>
                    <a:lnB w="12700" cap="flat" cmpd="sng" algn="ctr">
                      <a:noFill/>
                      <a:prstDash val="solid"/>
                    </a:lnB>
                    <a:noFill/>
                  </a:tcPr>
                </a:tc>
                <a:tc>
                  <a:txBody>
                    <a:bodyPr/>
                    <a:lstStyle/>
                    <a:p>
                      <a:pPr marL="0" marR="0" algn="just">
                        <a:spcBef>
                          <a:spcPts val="0"/>
                        </a:spcBef>
                        <a:spcAft>
                          <a:spcPts val="0"/>
                        </a:spcAft>
                      </a:pPr>
                      <a:r>
                        <a:rPr lang="en-US" sz="1600" kern="1200" cap="none" spc="0">
                          <a:solidFill>
                            <a:schemeClr val="tx1"/>
                          </a:solidFill>
                          <a:effectLst/>
                          <a:latin typeface="+mn-lt"/>
                          <a:ea typeface="+mn-ea"/>
                          <a:cs typeface="+mn-cs"/>
                        </a:rPr>
                        <a:t>Vocational Diploma Accreditation letter for the 2nd batch </a:t>
                      </a:r>
                    </a:p>
                  </a:txBody>
                  <a:tcPr marL="77507" marR="77507" marT="103343" marB="0">
                    <a:lnL w="12700" cmpd="sng">
                      <a:noFill/>
                      <a:prstDash val="solid"/>
                    </a:lnL>
                    <a:lnR w="12700" cmpd="sng">
                      <a:noFill/>
                      <a:prstDash val="solid"/>
                    </a:lnR>
                    <a:lnT w="38100" cmpd="sng">
                      <a:noFill/>
                    </a:lnT>
                    <a:lnB w="12700" cap="flat" cmpd="sng" algn="ctr">
                      <a:noFill/>
                      <a:prstDash val="solid"/>
                    </a:lnB>
                    <a:noFill/>
                  </a:tcPr>
                </a:tc>
                <a:tc>
                  <a:txBody>
                    <a:bodyPr/>
                    <a:lstStyle/>
                    <a:p>
                      <a:pPr marL="0" marR="0">
                        <a:spcBef>
                          <a:spcPts val="0"/>
                        </a:spcBef>
                        <a:spcAft>
                          <a:spcPts val="0"/>
                        </a:spcAft>
                      </a:pPr>
                      <a:r>
                        <a:rPr lang="en-US" sz="1600" kern="1200" cap="none" spc="0">
                          <a:solidFill>
                            <a:schemeClr val="tx1"/>
                          </a:solidFill>
                          <a:effectLst/>
                          <a:latin typeface="+mn-lt"/>
                          <a:ea typeface="+mn-ea"/>
                          <a:cs typeface="+mn-cs"/>
                        </a:rPr>
                        <a:t>JUST</a:t>
                      </a:r>
                    </a:p>
                  </a:txBody>
                  <a:tcPr marL="77507" marR="77507" marT="103343" marB="0">
                    <a:lnL w="12700" cmpd="sng">
                      <a:noFill/>
                      <a:prstDash val="solid"/>
                    </a:lnL>
                    <a:lnR w="12700" cmpd="sng">
                      <a:noFill/>
                      <a:prstDash val="solid"/>
                    </a:lnR>
                    <a:lnT w="38100" cmpd="sng">
                      <a:noFill/>
                    </a:lnT>
                    <a:lnB w="12700" cap="flat" cmpd="sng" algn="ctr">
                      <a:noFill/>
                      <a:prstDash val="solid"/>
                    </a:lnB>
                    <a:noFill/>
                  </a:tcPr>
                </a:tc>
                <a:tc>
                  <a:txBody>
                    <a:bodyPr/>
                    <a:lstStyle/>
                    <a:p>
                      <a:pPr marL="0" marR="0">
                        <a:spcBef>
                          <a:spcPts val="0"/>
                        </a:spcBef>
                        <a:spcAft>
                          <a:spcPts val="0"/>
                        </a:spcAft>
                      </a:pPr>
                      <a:endParaRPr lang="en-US" sz="1600" kern="1200" cap="none" spc="0">
                        <a:solidFill>
                          <a:schemeClr val="tx1"/>
                        </a:solidFill>
                        <a:effectLst/>
                        <a:latin typeface="+mn-lt"/>
                        <a:ea typeface="+mn-ea"/>
                        <a:cs typeface="+mn-cs"/>
                      </a:endParaRPr>
                    </a:p>
                  </a:txBody>
                  <a:tcPr marL="77507" marR="77507" marT="103343" marB="0">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2176204176"/>
                  </a:ext>
                </a:extLst>
              </a:tr>
              <a:tr h="1350353">
                <a:tc>
                  <a:txBody>
                    <a:bodyPr/>
                    <a:lstStyle/>
                    <a:p>
                      <a:pPr marL="0" marR="0">
                        <a:spcBef>
                          <a:spcPts val="0"/>
                        </a:spcBef>
                        <a:spcAft>
                          <a:spcPts val="0"/>
                        </a:spcAft>
                      </a:pPr>
                      <a:r>
                        <a:rPr lang="en-US" sz="1600" b="1" cap="none" spc="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2</a:t>
                      </a:r>
                    </a:p>
                  </a:txBody>
                  <a:tcPr marL="77507" marR="77507" marT="103343"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just">
                        <a:spcBef>
                          <a:spcPts val="0"/>
                        </a:spcBef>
                        <a:spcAft>
                          <a:spcPts val="0"/>
                        </a:spcAft>
                      </a:pPr>
                      <a:r>
                        <a:rPr lang="en-US" sz="1600" kern="1200" cap="none" spc="0">
                          <a:solidFill>
                            <a:schemeClr val="tx1"/>
                          </a:solidFill>
                          <a:effectLst/>
                        </a:rPr>
                        <a:t>Completing all post questionnaires</a:t>
                      </a:r>
                      <a:r>
                        <a:rPr lang="en-US" sz="1600" b="0" kern="1200" cap="none" spc="0">
                          <a:solidFill>
                            <a:schemeClr val="tx1"/>
                          </a:solidFill>
                          <a:effectLst/>
                          <a:latin typeface="+mn-lt"/>
                          <a:ea typeface="+mn-ea"/>
                          <a:cs typeface="+mn-cs"/>
                        </a:rPr>
                        <a:t> for the second semester 2020-2023</a:t>
                      </a:r>
                    </a:p>
                    <a:p>
                      <a:pPr marL="0" marR="0" algn="just">
                        <a:spcBef>
                          <a:spcPts val="0"/>
                        </a:spcBef>
                        <a:spcAft>
                          <a:spcPts val="0"/>
                        </a:spcAft>
                      </a:pPr>
                      <a:r>
                        <a:rPr lang="en-US" sz="1600" b="0" kern="1200" cap="none" spc="0">
                          <a:solidFill>
                            <a:schemeClr val="tx1"/>
                          </a:solidFill>
                          <a:effectLst/>
                          <a:latin typeface="+mn-lt"/>
                          <a:ea typeface="+mn-ea"/>
                          <a:cs typeface="+mn-cs"/>
                        </a:rPr>
                        <a:t>Completing prequestionnaire for summer semester </a:t>
                      </a:r>
                      <a:endParaRPr lang="en-US" sz="1600" kern="1200" cap="none" spc="0">
                        <a:solidFill>
                          <a:schemeClr val="tx1"/>
                        </a:solidFill>
                        <a:effectLst/>
                      </a:endParaRPr>
                    </a:p>
                  </a:txBody>
                  <a:tcPr marL="77507" marR="77507" marT="103343"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1600" kern="1200" cap="none" spc="0" dirty="0">
                          <a:solidFill>
                            <a:schemeClr val="tx1"/>
                          </a:solidFill>
                          <a:effectLst/>
                        </a:rPr>
                        <a:t>All </a:t>
                      </a:r>
                      <a:endParaRPr lang="en-US" sz="1600" b="0" kern="1200" cap="none" spc="0" dirty="0">
                        <a:solidFill>
                          <a:schemeClr val="tx1"/>
                        </a:solidFill>
                        <a:effectLst/>
                        <a:latin typeface="+mn-lt"/>
                        <a:ea typeface="+mn-ea"/>
                        <a:cs typeface="+mn-cs"/>
                      </a:endParaRPr>
                    </a:p>
                  </a:txBody>
                  <a:tcPr marL="77507" marR="77507" marT="103343"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endParaRPr lang="en-US" sz="1600" b="0" kern="1200" cap="none" spc="0">
                        <a:solidFill>
                          <a:schemeClr val="tx1"/>
                        </a:solidFill>
                        <a:effectLst/>
                        <a:latin typeface="+mn-lt"/>
                        <a:ea typeface="+mn-ea"/>
                        <a:cs typeface="+mn-cs"/>
                      </a:endParaRPr>
                    </a:p>
                  </a:txBody>
                  <a:tcPr marL="77507" marR="77507" marT="103343"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014762300"/>
                  </a:ext>
                </a:extLst>
              </a:tr>
              <a:tr h="626950">
                <a:tc>
                  <a:txBody>
                    <a:bodyPr/>
                    <a:lstStyle/>
                    <a:p>
                      <a:pPr marL="0" marR="0">
                        <a:spcBef>
                          <a:spcPts val="0"/>
                        </a:spcBef>
                        <a:spcAft>
                          <a:spcPts val="0"/>
                        </a:spcAft>
                      </a:pPr>
                      <a:r>
                        <a:rPr lang="en-US" sz="1600" b="1" cap="none" spc="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3</a:t>
                      </a:r>
                    </a:p>
                  </a:txBody>
                  <a:tcPr marL="77507" marR="77507" marT="103343" marB="0">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just">
                        <a:spcBef>
                          <a:spcPts val="0"/>
                        </a:spcBef>
                        <a:spcAft>
                          <a:spcPts val="0"/>
                        </a:spcAft>
                      </a:pPr>
                      <a:r>
                        <a:rPr lang="en-US" sz="1600" kern="1200" cap="none" spc="0" dirty="0">
                          <a:solidFill>
                            <a:schemeClr val="tx1"/>
                          </a:solidFill>
                          <a:effectLst/>
                        </a:rPr>
                        <a:t>Commitment letters – existing course  (missed)</a:t>
                      </a:r>
                      <a:endParaRPr lang="en-US" sz="1600" b="0" kern="1200" cap="none" spc="0" dirty="0">
                        <a:solidFill>
                          <a:schemeClr val="tx1"/>
                        </a:solidFill>
                        <a:effectLst/>
                        <a:latin typeface="+mn-lt"/>
                        <a:ea typeface="+mn-ea"/>
                        <a:cs typeface="+mn-cs"/>
                      </a:endParaRPr>
                    </a:p>
                  </a:txBody>
                  <a:tcPr marL="77507" marR="77507" marT="103343" marB="0"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l">
                        <a:spcBef>
                          <a:spcPts val="0"/>
                        </a:spcBef>
                        <a:spcAft>
                          <a:spcPts val="0"/>
                        </a:spcAft>
                      </a:pPr>
                      <a:r>
                        <a:rPr lang="en-US" sz="1600" kern="1200" cap="none" spc="0">
                          <a:solidFill>
                            <a:schemeClr val="tx1"/>
                          </a:solidFill>
                          <a:effectLst/>
                        </a:rPr>
                        <a:t>JUST</a:t>
                      </a:r>
                      <a:r>
                        <a:rPr lang="en-US" sz="1600" b="0" kern="1200" cap="none" spc="0">
                          <a:solidFill>
                            <a:schemeClr val="tx1"/>
                          </a:solidFill>
                          <a:effectLst/>
                          <a:latin typeface="+mn-lt"/>
                          <a:ea typeface="+mn-ea"/>
                          <a:cs typeface="+mn-cs"/>
                        </a:rPr>
                        <a:t>, UNIVGB</a:t>
                      </a:r>
                      <a:endParaRPr lang="en-US" sz="1600" kern="1200" cap="none" spc="0">
                        <a:solidFill>
                          <a:schemeClr val="tx1"/>
                        </a:solidFill>
                        <a:effectLst/>
                      </a:endParaRPr>
                    </a:p>
                  </a:txBody>
                  <a:tcPr marL="77507" marR="77507" marT="103343" marB="0"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kern="1200" cap="none" spc="0" dirty="0">
                        <a:solidFill>
                          <a:schemeClr val="tx1"/>
                        </a:solidFill>
                        <a:effectLst/>
                        <a:latin typeface="+mn-lt"/>
                        <a:ea typeface="+mn-ea"/>
                        <a:cs typeface="+mn-cs"/>
                      </a:endParaRPr>
                    </a:p>
                  </a:txBody>
                  <a:tcPr marL="77507" marR="77507" marT="103343" marB="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779187391"/>
                  </a:ext>
                </a:extLst>
              </a:tr>
            </a:tbl>
          </a:graphicData>
        </a:graphic>
      </p:graphicFrame>
    </p:spTree>
    <p:extLst>
      <p:ext uri="{BB962C8B-B14F-4D97-AF65-F5344CB8AC3E}">
        <p14:creationId xmlns:p14="http://schemas.microsoft.com/office/powerpoint/2010/main" val="1052320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WP 3: Capacity Building and Training Workshops</a:t>
            </a:r>
            <a:endParaRPr lang="en-GB" dirty="0"/>
          </a:p>
        </p:txBody>
      </p:sp>
      <p:sp>
        <p:nvSpPr>
          <p:cNvPr id="3" name="Content Placeholder 2"/>
          <p:cNvSpPr>
            <a:spLocks noGrp="1"/>
          </p:cNvSpPr>
          <p:nvPr>
            <p:ph idx="1"/>
          </p:nvPr>
        </p:nvSpPr>
        <p:spPr/>
        <p:txBody>
          <a:bodyPr>
            <a:normAutofit/>
          </a:bodyPr>
          <a:lstStyle/>
          <a:p>
            <a:pPr marL="0" indent="0" algn="justLow">
              <a:buFont typeface="Wingdings 3" charset="2"/>
              <a:buNone/>
            </a:pPr>
            <a:r>
              <a:rPr lang="en-US" sz="2000" b="1" dirty="0">
                <a:solidFill>
                  <a:srgbClr val="003300"/>
                </a:solidFill>
              </a:rPr>
              <a:t>Work package (3): </a:t>
            </a:r>
            <a:r>
              <a:rPr lang="en-US" sz="2000" b="1" dirty="0">
                <a:solidFill>
                  <a:schemeClr val="accent2">
                    <a:lumMod val="75000"/>
                  </a:schemeClr>
                </a:solidFill>
              </a:rPr>
              <a:t>Development</a:t>
            </a:r>
          </a:p>
          <a:p>
            <a:pPr marL="0" indent="0" algn="justLow">
              <a:buNone/>
            </a:pPr>
            <a:r>
              <a:rPr lang="en-US" sz="2000" b="1" dirty="0">
                <a:solidFill>
                  <a:srgbClr val="003300"/>
                </a:solidFill>
              </a:rPr>
              <a:t>Duration: </a:t>
            </a:r>
            <a:r>
              <a:rPr lang="en-GB" sz="2000" b="1" dirty="0">
                <a:solidFill>
                  <a:schemeClr val="accent2">
                    <a:lumMod val="75000"/>
                  </a:schemeClr>
                </a:solidFill>
              </a:rPr>
              <a:t>M12</a:t>
            </a:r>
            <a:r>
              <a:rPr lang="en-US" sz="2000" b="1" dirty="0">
                <a:solidFill>
                  <a:schemeClr val="accent2">
                    <a:lumMod val="75000"/>
                  </a:schemeClr>
                </a:solidFill>
              </a:rPr>
              <a:t> to </a:t>
            </a:r>
            <a:r>
              <a:rPr lang="en-GB" sz="2000" b="1" dirty="0">
                <a:solidFill>
                  <a:schemeClr val="accent2">
                    <a:lumMod val="75000"/>
                  </a:schemeClr>
                </a:solidFill>
              </a:rPr>
              <a:t>M36</a:t>
            </a:r>
          </a:p>
          <a:p>
            <a:pPr marL="0" indent="0" algn="justLow">
              <a:buNone/>
            </a:pPr>
            <a:r>
              <a:rPr lang="en-US" sz="2000" b="1" dirty="0">
                <a:solidFill>
                  <a:srgbClr val="003300"/>
                </a:solidFill>
              </a:rPr>
              <a:t>Lead University: </a:t>
            </a:r>
            <a:r>
              <a:rPr lang="en-US" sz="2000" b="1" dirty="0" err="1">
                <a:solidFill>
                  <a:schemeClr val="accent2">
                    <a:lumMod val="75000"/>
                  </a:schemeClr>
                </a:solidFill>
              </a:rPr>
              <a:t>Universidade</a:t>
            </a:r>
            <a:r>
              <a:rPr lang="en-US" sz="2000" b="1" dirty="0">
                <a:solidFill>
                  <a:schemeClr val="accent2">
                    <a:lumMod val="75000"/>
                  </a:schemeClr>
                </a:solidFill>
              </a:rPr>
              <a:t> </a:t>
            </a:r>
            <a:r>
              <a:rPr lang="en-US" sz="2000" b="1" dirty="0" err="1">
                <a:solidFill>
                  <a:schemeClr val="accent2">
                    <a:lumMod val="75000"/>
                  </a:schemeClr>
                </a:solidFill>
              </a:rPr>
              <a:t>Católica</a:t>
            </a:r>
            <a:r>
              <a:rPr lang="en-US" sz="2000" b="1" dirty="0">
                <a:solidFill>
                  <a:schemeClr val="accent2">
                    <a:lumMod val="75000"/>
                  </a:schemeClr>
                </a:solidFill>
              </a:rPr>
              <a:t> Portuguesa UCP</a:t>
            </a:r>
          </a:p>
          <a:p>
            <a:pPr marL="0" indent="0" algn="justLow">
              <a:buNone/>
            </a:pPr>
            <a:r>
              <a:rPr lang="en-GB" sz="2000" b="1" dirty="0">
                <a:solidFill>
                  <a:srgbClr val="003300"/>
                </a:solidFill>
              </a:rPr>
              <a:t>Co-Lead University: </a:t>
            </a:r>
            <a:r>
              <a:rPr lang="en-US" sz="2000" b="1" dirty="0">
                <a:solidFill>
                  <a:schemeClr val="accent2">
                    <a:lumMod val="75000"/>
                  </a:schemeClr>
                </a:solidFill>
              </a:rPr>
              <a:t>Hashemite University &amp; University of </a:t>
            </a:r>
            <a:r>
              <a:rPr lang="en-US" sz="2000" b="1" dirty="0" err="1">
                <a:solidFill>
                  <a:schemeClr val="accent2">
                    <a:lumMod val="75000"/>
                  </a:schemeClr>
                </a:solidFill>
              </a:rPr>
              <a:t>Sfax</a:t>
            </a:r>
            <a:endParaRPr lang="ar-JO" sz="2000" b="1" dirty="0">
              <a:solidFill>
                <a:schemeClr val="accent2">
                  <a:lumMod val="75000"/>
                </a:schemeClr>
              </a:solidFill>
            </a:endParaRPr>
          </a:p>
          <a:p>
            <a:pPr marL="0" indent="0" algn="justLow">
              <a:buNone/>
            </a:pPr>
            <a:endParaRPr lang="en-US" sz="2000" b="1" dirty="0">
              <a:solidFill>
                <a:srgbClr val="003300"/>
              </a:solidFill>
            </a:endParaRPr>
          </a:p>
          <a:p>
            <a:pPr marL="0" indent="0" algn="justLow">
              <a:buNone/>
            </a:pPr>
            <a:r>
              <a:rPr lang="en-US" sz="2000" b="1" dirty="0">
                <a:solidFill>
                  <a:srgbClr val="003300"/>
                </a:solidFill>
              </a:rPr>
              <a:t>Description: </a:t>
            </a:r>
          </a:p>
          <a:p>
            <a:pPr marL="0" indent="0">
              <a:lnSpc>
                <a:spcPct val="150000"/>
              </a:lnSpc>
              <a:buNone/>
            </a:pPr>
            <a:r>
              <a:rPr lang="en-US" sz="1800" dirty="0"/>
              <a:t>Aims at developing human capacities and upgrading skills and capacities of university professors, technical assistants and students</a:t>
            </a:r>
          </a:p>
          <a:p>
            <a:pPr marL="0" indent="0">
              <a:lnSpc>
                <a:spcPct val="150000"/>
              </a:lnSpc>
              <a:buNone/>
            </a:pPr>
            <a:endParaRPr lang="en-GB" dirty="0"/>
          </a:p>
        </p:txBody>
      </p:sp>
      <p:pic>
        <p:nvPicPr>
          <p:cNvPr id="2050" name="Picture 2" descr="Image result for Capacity Buil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1201" y="1825625"/>
            <a:ext cx="4125876" cy="2382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57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Tasks of WP 3</a:t>
            </a:r>
            <a:endParaRPr lang="en-GB" dirty="0"/>
          </a:p>
        </p:txBody>
      </p:sp>
      <p:sp>
        <p:nvSpPr>
          <p:cNvPr id="3" name="Content Placeholder 2"/>
          <p:cNvSpPr>
            <a:spLocks noGrp="1"/>
          </p:cNvSpPr>
          <p:nvPr>
            <p:ph idx="1"/>
          </p:nvPr>
        </p:nvSpPr>
        <p:spPr/>
        <p:txBody>
          <a:bodyPr>
            <a:normAutofit/>
          </a:bodyPr>
          <a:lstStyle/>
          <a:p>
            <a:pPr>
              <a:lnSpc>
                <a:spcPct val="200000"/>
              </a:lnSpc>
              <a:buFont typeface="Wingdings" panose="05000000000000000000" pitchFamily="2" charset="2"/>
              <a:buChar char="Ø"/>
            </a:pPr>
            <a:r>
              <a:rPr lang="en-GB" sz="2000" dirty="0"/>
              <a:t>Task 3.1: Elaboration of Capacity Building Plan &amp; Selection Criteria.</a:t>
            </a:r>
            <a:endParaRPr lang="en-US" sz="2000" dirty="0"/>
          </a:p>
          <a:p>
            <a:pPr>
              <a:lnSpc>
                <a:spcPct val="200000"/>
              </a:lnSpc>
              <a:buFont typeface="Wingdings" panose="05000000000000000000" pitchFamily="2" charset="2"/>
              <a:buChar char="Ø"/>
            </a:pPr>
            <a:r>
              <a:rPr lang="en-GB" sz="2000" dirty="0"/>
              <a:t>Task 3.2: Academic and Technician Visits to EU Partners</a:t>
            </a:r>
            <a:endParaRPr lang="en-US" sz="2000" dirty="0"/>
          </a:p>
          <a:p>
            <a:pPr>
              <a:lnSpc>
                <a:spcPct val="200000"/>
              </a:lnSpc>
              <a:buFont typeface="Wingdings" panose="05000000000000000000" pitchFamily="2" charset="2"/>
              <a:buChar char="Ø"/>
            </a:pPr>
            <a:r>
              <a:rPr lang="en-GB" sz="2000" dirty="0"/>
              <a:t>Task 3.3: Students Visits to EU Partners.</a:t>
            </a:r>
            <a:endParaRPr lang="en-US" sz="2000" dirty="0"/>
          </a:p>
          <a:p>
            <a:pPr>
              <a:lnSpc>
                <a:spcPct val="200000"/>
              </a:lnSpc>
              <a:buFont typeface="Wingdings" panose="05000000000000000000" pitchFamily="2" charset="2"/>
              <a:buChar char="Ø"/>
            </a:pPr>
            <a:r>
              <a:rPr lang="en-GB" sz="2000" dirty="0"/>
              <a:t>Task 3.4: Academic workshops for transferring know-how and skills</a:t>
            </a:r>
          </a:p>
        </p:txBody>
      </p:sp>
    </p:spTree>
    <p:extLst>
      <p:ext uri="{BB962C8B-B14F-4D97-AF65-F5344CB8AC3E}">
        <p14:creationId xmlns:p14="http://schemas.microsoft.com/office/powerpoint/2010/main" val="3947934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 </a:t>
            </a:r>
          </a:p>
        </p:txBody>
      </p:sp>
      <p:sp>
        <p:nvSpPr>
          <p:cNvPr id="5" name="Rectangle 1"/>
          <p:cNvSpPr>
            <a:spLocks noChangeArrowheads="1"/>
          </p:cNvSpPr>
          <p:nvPr/>
        </p:nvSpPr>
        <p:spPr bwMode="auto">
          <a:xfrm>
            <a:off x="-627529" y="-300307"/>
            <a:ext cx="128195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Content Placeholder 5">
            <a:extLst>
              <a:ext uri="{FF2B5EF4-FFF2-40B4-BE49-F238E27FC236}">
                <a16:creationId xmlns:a16="http://schemas.microsoft.com/office/drawing/2014/main" id="{278AAEF9-6262-1A52-2CA9-81D7601A4D87}"/>
              </a:ext>
            </a:extLst>
          </p:cNvPr>
          <p:cNvGraphicFramePr>
            <a:graphicFrameLocks noGrp="1"/>
          </p:cNvGraphicFramePr>
          <p:nvPr>
            <p:ph idx="1"/>
            <p:extLst>
              <p:ext uri="{D42A27DB-BD31-4B8C-83A1-F6EECF244321}">
                <p14:modId xmlns:p14="http://schemas.microsoft.com/office/powerpoint/2010/main" val="759148766"/>
              </p:ext>
            </p:extLst>
          </p:nvPr>
        </p:nvGraphicFramePr>
        <p:xfrm>
          <a:off x="838200" y="1825625"/>
          <a:ext cx="10515599" cy="4668521"/>
        </p:xfrm>
        <a:graphic>
          <a:graphicData uri="http://schemas.openxmlformats.org/drawingml/2006/table">
            <a:tbl>
              <a:tblPr firstRow="1" firstCol="1" bandRow="1"/>
              <a:tblGrid>
                <a:gridCol w="596477">
                  <a:extLst>
                    <a:ext uri="{9D8B030D-6E8A-4147-A177-3AD203B41FA5}">
                      <a16:colId xmlns:a16="http://schemas.microsoft.com/office/drawing/2014/main" val="2384634160"/>
                    </a:ext>
                  </a:extLst>
                </a:gridCol>
                <a:gridCol w="4960460">
                  <a:extLst>
                    <a:ext uri="{9D8B030D-6E8A-4147-A177-3AD203B41FA5}">
                      <a16:colId xmlns:a16="http://schemas.microsoft.com/office/drawing/2014/main" val="3996043957"/>
                    </a:ext>
                  </a:extLst>
                </a:gridCol>
                <a:gridCol w="1893634">
                  <a:extLst>
                    <a:ext uri="{9D8B030D-6E8A-4147-A177-3AD203B41FA5}">
                      <a16:colId xmlns:a16="http://schemas.microsoft.com/office/drawing/2014/main" val="579854121"/>
                    </a:ext>
                  </a:extLst>
                </a:gridCol>
                <a:gridCol w="1532514">
                  <a:extLst>
                    <a:ext uri="{9D8B030D-6E8A-4147-A177-3AD203B41FA5}">
                      <a16:colId xmlns:a16="http://schemas.microsoft.com/office/drawing/2014/main" val="1962700299"/>
                    </a:ext>
                  </a:extLst>
                </a:gridCol>
                <a:gridCol w="1532514">
                  <a:extLst>
                    <a:ext uri="{9D8B030D-6E8A-4147-A177-3AD203B41FA5}">
                      <a16:colId xmlns:a16="http://schemas.microsoft.com/office/drawing/2014/main" val="1103121870"/>
                    </a:ext>
                  </a:extLst>
                </a:gridCol>
              </a:tblGrid>
              <a:tr h="335596">
                <a:tc>
                  <a:txBody>
                    <a:bodyPr/>
                    <a:lstStyle/>
                    <a:p>
                      <a:pPr marL="0" marR="0" algn="ctr">
                        <a:lnSpc>
                          <a:spcPct val="150000"/>
                        </a:lnSpc>
                        <a:spcBef>
                          <a:spcPts val="0"/>
                        </a:spcBef>
                        <a:spcAft>
                          <a:spcPts val="0"/>
                        </a:spcAft>
                      </a:pPr>
                      <a:r>
                        <a:rPr lang="it-IT" sz="1400" b="1" dirty="0">
                          <a:effectLst/>
                          <a:latin typeface="Calibri" panose="020F0502020204030204" pitchFamily="34" charset="0"/>
                          <a:ea typeface="Calibri" panose="020F0502020204030204" pitchFamily="34" charset="0"/>
                          <a:cs typeface="Calibri" panose="020F0502020204030204" pitchFamily="34" charset="0"/>
                        </a:rPr>
                        <a:t>No.</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it-IT" sz="1400" b="1">
                          <a:effectLst/>
                          <a:latin typeface="Calibri" panose="020F0502020204030204" pitchFamily="34" charset="0"/>
                          <a:ea typeface="Calibri" panose="020F0502020204030204" pitchFamily="34" charset="0"/>
                          <a:cs typeface="Calibri" panose="020F0502020204030204" pitchFamily="34" charset="0"/>
                        </a:rPr>
                        <a:t>Task</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it-IT" sz="1400" b="1" dirty="0">
                          <a:effectLst/>
                          <a:latin typeface="Calibri" panose="020F0502020204030204" pitchFamily="34" charset="0"/>
                          <a:ea typeface="Calibri" panose="020F0502020204030204" pitchFamily="34" charset="0"/>
                          <a:cs typeface="Calibri" panose="020F0502020204030204" pitchFamily="34" charset="0"/>
                        </a:rPr>
                        <a:t>Responsibility</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it-IT" sz="1400" b="1" dirty="0">
                          <a:effectLst/>
                          <a:latin typeface="Calibri" panose="020F0502020204030204" pitchFamily="34" charset="0"/>
                          <a:ea typeface="Calibri" panose="020F0502020204030204" pitchFamily="34" charset="0"/>
                          <a:cs typeface="Calibri" panose="020F0502020204030204" pitchFamily="34" charset="0"/>
                        </a:rPr>
                        <a:t>Due Date</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Status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5524628"/>
                  </a:ext>
                </a:extLst>
              </a:tr>
              <a:tr h="1342386">
                <a:tc>
                  <a:txBody>
                    <a:bodyPr/>
                    <a:lstStyle/>
                    <a:p>
                      <a:pPr marL="0" marR="0" lvl="0" indent="0" algn="ctr" rtl="0">
                        <a:lnSpc>
                          <a:spcPct val="115000"/>
                        </a:lnSpc>
                        <a:spcBef>
                          <a:spcPts val="0"/>
                        </a:spcBef>
                        <a:spcAft>
                          <a:spcPts val="1000"/>
                        </a:spcAft>
                        <a:buFont typeface="+mj-lt"/>
                        <a:buNone/>
                      </a:pPr>
                      <a:r>
                        <a:rPr lang="en-US" sz="1400" dirty="0">
                          <a:effectLst/>
                          <a:latin typeface="Calibri" panose="020F0502020204030204" pitchFamily="34" charset="0"/>
                          <a:cs typeface="Arial" panose="020B0604020202020204" pitchFamily="34" charset="0"/>
                        </a:rPr>
                        <a:t>1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Preparing the capacity building plan including the aims, the training timetable and destinations, the suggested agenda, and the selection criteria for staff and students communicate with European partner.</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UCP</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it-IT" sz="1400" dirty="0">
                          <a:effectLst/>
                          <a:latin typeface="Calibri" panose="020F0502020204030204" pitchFamily="34" charset="0"/>
                          <a:ea typeface="Calibri" panose="020F0502020204030204" pitchFamily="34" charset="0"/>
                          <a:cs typeface="Calibri" panose="020F0502020204030204" pitchFamily="34" charset="0"/>
                        </a:rPr>
                        <a:t>M7</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Calibri" panose="020F0502020204030204" pitchFamily="34" charset="0"/>
                          <a:ea typeface="Cambria" panose="02040503050406030204" pitchFamily="18" charset="0"/>
                          <a:cs typeface="Times New Roman" panose="02020603050405020304" pitchFamily="18" charset="0"/>
                        </a:rPr>
                        <a:t>In process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4110616637"/>
                  </a:ext>
                </a:extLst>
              </a:tr>
              <a:tr h="488635">
                <a:tc>
                  <a:txBody>
                    <a:bodyPr/>
                    <a:lstStyle/>
                    <a:p>
                      <a:pPr marL="0" marR="0" lvl="0" indent="0" algn="ctr" rtl="0">
                        <a:lnSpc>
                          <a:spcPct val="115000"/>
                        </a:lnSpc>
                        <a:spcBef>
                          <a:spcPts val="0"/>
                        </a:spcBef>
                        <a:spcAft>
                          <a:spcPts val="1000"/>
                        </a:spcAft>
                        <a:buFont typeface="+mj-lt"/>
                        <a:buNone/>
                      </a:pPr>
                      <a:r>
                        <a:rPr lang="en-US" sz="1400" dirty="0">
                          <a:effectLst/>
                          <a:latin typeface="Calibri" panose="020F050202020403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(5) Training workshops in 5 EU countries for (32) Teaching staff &amp; (16) technicians</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EU Partners</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it-IT" sz="1400" dirty="0">
                          <a:effectLst/>
                          <a:latin typeface="Calibri" panose="020F0502020204030204" pitchFamily="34" charset="0"/>
                          <a:ea typeface="Calibri" panose="020F0502020204030204" pitchFamily="34" charset="0"/>
                          <a:cs typeface="Calibri" panose="020F0502020204030204" pitchFamily="34" charset="0"/>
                        </a:rPr>
                        <a:t>M7-M20</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ea typeface="Cambria" panose="02040503050406030204" pitchFamily="18" charset="0"/>
                          <a:cs typeface="Times New Roman" panose="02020603050405020304" pitchFamily="18" charset="0"/>
                        </a:rPr>
                        <a:t>5 are done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3631801789"/>
                  </a:ext>
                </a:extLst>
              </a:tr>
              <a:tr h="488635">
                <a:tc>
                  <a:txBody>
                    <a:bodyPr/>
                    <a:lstStyle/>
                    <a:p>
                      <a:pPr marL="0" marR="0" lvl="0" indent="0" algn="ctr" rtl="0">
                        <a:lnSpc>
                          <a:spcPct val="115000"/>
                        </a:lnSpc>
                        <a:spcBef>
                          <a:spcPts val="0"/>
                        </a:spcBef>
                        <a:spcAft>
                          <a:spcPts val="1000"/>
                        </a:spcAft>
                        <a:buFont typeface="+mj-lt"/>
                        <a:buNone/>
                      </a:pPr>
                      <a:r>
                        <a:rPr lang="en-US" sz="1400" dirty="0">
                          <a:effectLst/>
                          <a:latin typeface="Calibri" panose="020F0502020204030204" pitchFamily="34" charset="0"/>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(1 or 2) Training workshop for in 1 or 2 EU countries (16) students in Europe</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EU Partners</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it-IT" sz="1400">
                          <a:effectLst/>
                          <a:latin typeface="Calibri" panose="020F0502020204030204" pitchFamily="34" charset="0"/>
                          <a:ea typeface="Calibri" panose="020F0502020204030204" pitchFamily="34" charset="0"/>
                          <a:cs typeface="Calibri" panose="020F0502020204030204" pitchFamily="34" charset="0"/>
                        </a:rPr>
                        <a:t>M24-M30</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mbria" panose="02040503050406030204" pitchFamily="18" charset="0"/>
                          <a:cs typeface="Times New Roman" panose="02020603050405020304" pitchFamily="18" charset="0"/>
                        </a:rPr>
                        <a:t>3 are done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2524028662"/>
                  </a:ext>
                </a:extLst>
              </a:tr>
              <a:tr h="488635">
                <a:tc>
                  <a:txBody>
                    <a:bodyPr/>
                    <a:lstStyle/>
                    <a:p>
                      <a:pPr marL="0" marR="0" lvl="0" indent="0" algn="ctr" rtl="0">
                        <a:lnSpc>
                          <a:spcPct val="115000"/>
                        </a:lnSpc>
                        <a:spcBef>
                          <a:spcPts val="0"/>
                        </a:spcBef>
                        <a:spcAft>
                          <a:spcPts val="1000"/>
                        </a:spcAft>
                        <a:buFont typeface="+mj-lt"/>
                        <a:buNone/>
                      </a:pPr>
                      <a:r>
                        <a:rPr lang="en-US" sz="1400" dirty="0">
                          <a:effectLst/>
                          <a:latin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(8) Technology-enhanced (In-house) teacher training (600) staff trained</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JO Partners</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TU partners</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it-IT" sz="1400" dirty="0">
                          <a:effectLst/>
                          <a:latin typeface="Calibri" panose="020F0502020204030204" pitchFamily="34" charset="0"/>
                          <a:ea typeface="Calibri" panose="020F0502020204030204" pitchFamily="34" charset="0"/>
                          <a:cs typeface="Calibri" panose="020F0502020204030204" pitchFamily="34" charset="0"/>
                        </a:rPr>
                        <a:t>M20-M36</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mbria" panose="02040503050406030204" pitchFamily="18" charset="0"/>
                          <a:cs typeface="Times New Roman" panose="02020603050405020304" pitchFamily="18" charset="0"/>
                        </a:rPr>
                        <a:t>In progress (After Greece WS)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914882538"/>
                  </a:ext>
                </a:extLst>
              </a:tr>
              <a:tr h="671194">
                <a:tc>
                  <a:txBody>
                    <a:bodyPr/>
                    <a:lstStyle/>
                    <a:p>
                      <a:pPr marL="0" marR="0" lvl="0" indent="0" algn="ctr" defTabSz="914400" rtl="0" eaLnBrk="1" fontAlgn="auto" latinLnBrk="0" hangingPunct="1">
                        <a:lnSpc>
                          <a:spcPct val="115000"/>
                        </a:lnSpc>
                        <a:spcBef>
                          <a:spcPts val="0"/>
                        </a:spcBef>
                        <a:spcAft>
                          <a:spcPts val="1000"/>
                        </a:spcAft>
                        <a:buClrTx/>
                        <a:buSzTx/>
                        <a:buFont typeface="+mj-lt"/>
                        <a:buNone/>
                        <a:tabLst/>
                        <a:defRPr/>
                      </a:pPr>
                      <a:r>
                        <a:rPr lang="en-US" sz="1400" dirty="0">
                          <a:effectLst/>
                          <a:latin typeface="Calibri" panose="020F0502020204030204" pitchFamily="34" charset="0"/>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Each workshop will be documented through a well-prepared report includes (List of participants, agenda, description of activities, link of training material, results of evaluation surveys, and photos)</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Hosting University</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After workshop</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Calibri" panose="020F0502020204030204" pitchFamily="34" charset="0"/>
                          <a:ea typeface="Cambria" panose="02040503050406030204" pitchFamily="18" charset="0"/>
                          <a:cs typeface="Times New Roman" panose="02020603050405020304" pitchFamily="18" charset="0"/>
                        </a:rPr>
                        <a:t>In Progress , NKUA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61808586"/>
                  </a:ext>
                </a:extLst>
              </a:tr>
              <a:tr h="671194">
                <a:tc>
                  <a:txBody>
                    <a:bodyPr/>
                    <a:lstStyle/>
                    <a:p>
                      <a:pPr marL="0" marR="0" lvl="0" indent="0" algn="ctr" rtl="0">
                        <a:lnSpc>
                          <a:spcPct val="115000"/>
                        </a:lnSpc>
                        <a:spcBef>
                          <a:spcPts val="0"/>
                        </a:spcBef>
                        <a:spcAft>
                          <a:spcPts val="1000"/>
                        </a:spcAft>
                        <a:buFont typeface="+mj-lt"/>
                        <a:buNone/>
                      </a:pPr>
                      <a:r>
                        <a:rPr lang="en-US" sz="1400" dirty="0">
                          <a:effectLst/>
                          <a:latin typeface="Calibri" panose="020F0502020204030204" pitchFamily="34" charset="0"/>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Progress report to be provided by WP leader every 6 months based on collected feedback from Co-Leaders</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UCP</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HU</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USFAX</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it-IT" sz="1400" dirty="0">
                          <a:effectLst/>
                          <a:latin typeface="Calibri" panose="020F0502020204030204" pitchFamily="34" charset="0"/>
                          <a:ea typeface="Calibri" panose="020F0502020204030204" pitchFamily="34" charset="0"/>
                          <a:cs typeface="Calibri" panose="020F0502020204030204" pitchFamily="34" charset="0"/>
                        </a:rPr>
                        <a:t>M12, M18, M24, M30, M36</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mbria" panose="02040503050406030204" pitchFamily="18" charset="0"/>
                          <a:cs typeface="Times New Roman" panose="02020603050405020304" pitchFamily="18" charset="0"/>
                        </a:rPr>
                        <a:t>6 completed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mbria" panose="02040503050406030204" pitchFamily="18" charset="0"/>
                          <a:cs typeface="Times New Roman" panose="02020603050405020304" pitchFamily="18" charset="0"/>
                        </a:rPr>
                        <a:t>1 remaining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368380114"/>
                  </a:ext>
                </a:extLst>
              </a:tr>
            </a:tbl>
          </a:graphicData>
        </a:graphic>
      </p:graphicFrame>
    </p:spTree>
    <p:extLst>
      <p:ext uri="{BB962C8B-B14F-4D97-AF65-F5344CB8AC3E}">
        <p14:creationId xmlns:p14="http://schemas.microsoft.com/office/powerpoint/2010/main" val="1156975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40823"/>
            <a:ext cx="3419856" cy="5583148"/>
          </a:xfrm>
        </p:spPr>
        <p:txBody>
          <a:bodyPr anchor="ctr">
            <a:normAutofit/>
          </a:bodyPr>
          <a:lstStyle/>
          <a:p>
            <a:r>
              <a:rPr lang="en-US" sz="5400"/>
              <a:t>Filling Gaps – WP3 </a:t>
            </a:r>
          </a:p>
        </p:txBody>
      </p:sp>
      <p:sp>
        <p:nvSpPr>
          <p:cNvPr id="15"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4"/>
          <p:cNvGraphicFramePr>
            <a:graphicFrameLocks/>
          </p:cNvGraphicFramePr>
          <p:nvPr>
            <p:extLst>
              <p:ext uri="{D42A27DB-BD31-4B8C-83A1-F6EECF244321}">
                <p14:modId xmlns:p14="http://schemas.microsoft.com/office/powerpoint/2010/main" val="2721257359"/>
              </p:ext>
            </p:extLst>
          </p:nvPr>
        </p:nvGraphicFramePr>
        <p:xfrm>
          <a:off x="4556759" y="2065855"/>
          <a:ext cx="6894578" cy="2720541"/>
        </p:xfrm>
        <a:graphic>
          <a:graphicData uri="http://schemas.openxmlformats.org/drawingml/2006/table">
            <a:tbl>
              <a:tblPr firstRow="1" firstCol="1" bandRow="1">
                <a:solidFill>
                  <a:srgbClr val="F7F7F7"/>
                </a:solidFill>
                <a:tableStyleId>{21E4AEA4-8DFA-4A89-87EB-49C32662AFE0}</a:tableStyleId>
              </a:tblPr>
              <a:tblGrid>
                <a:gridCol w="732775">
                  <a:extLst>
                    <a:ext uri="{9D8B030D-6E8A-4147-A177-3AD203B41FA5}">
                      <a16:colId xmlns:a16="http://schemas.microsoft.com/office/drawing/2014/main" val="1927531945"/>
                    </a:ext>
                  </a:extLst>
                </a:gridCol>
                <a:gridCol w="3640937">
                  <a:extLst>
                    <a:ext uri="{9D8B030D-6E8A-4147-A177-3AD203B41FA5}">
                      <a16:colId xmlns:a16="http://schemas.microsoft.com/office/drawing/2014/main" val="4216318892"/>
                    </a:ext>
                  </a:extLst>
                </a:gridCol>
                <a:gridCol w="1625861">
                  <a:extLst>
                    <a:ext uri="{9D8B030D-6E8A-4147-A177-3AD203B41FA5}">
                      <a16:colId xmlns:a16="http://schemas.microsoft.com/office/drawing/2014/main" val="2954207511"/>
                    </a:ext>
                  </a:extLst>
                </a:gridCol>
                <a:gridCol w="895005">
                  <a:extLst>
                    <a:ext uri="{9D8B030D-6E8A-4147-A177-3AD203B41FA5}">
                      <a16:colId xmlns:a16="http://schemas.microsoft.com/office/drawing/2014/main" val="908670266"/>
                    </a:ext>
                  </a:extLst>
                </a:gridCol>
              </a:tblGrid>
              <a:tr h="729420">
                <a:tc>
                  <a:txBody>
                    <a:bodyPr/>
                    <a:lstStyle/>
                    <a:p>
                      <a:pPr marL="0" marR="0">
                        <a:spcBef>
                          <a:spcPts val="0"/>
                        </a:spcBef>
                        <a:spcAft>
                          <a:spcPts val="0"/>
                        </a:spcAft>
                      </a:pPr>
                      <a:r>
                        <a:rPr lang="it-IT" sz="1300" b="1" cap="all" spc="60">
                          <a:solidFill>
                            <a:schemeClr val="tx1"/>
                          </a:solidFill>
                          <a:effectLst/>
                        </a:rPr>
                        <a:t>No.</a:t>
                      </a:r>
                      <a:endParaRPr lang="en-US" sz="1300" b="1" cap="all" spc="6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txBody>
                  <a:tcPr marL="147855" marR="147855" marT="147855" marB="147855">
                    <a:lnL w="12700" cmpd="sng">
                      <a:noFill/>
                    </a:lnL>
                    <a:lnR w="12700" cmpd="sng">
                      <a:noFill/>
                    </a:lnR>
                    <a:lnT w="12700" cmpd="sng">
                      <a:noFill/>
                    </a:lnT>
                    <a:lnB w="38100" cmpd="sng">
                      <a:noFill/>
                    </a:lnB>
                    <a:noFill/>
                  </a:tcPr>
                </a:tc>
                <a:tc>
                  <a:txBody>
                    <a:bodyPr/>
                    <a:lstStyle/>
                    <a:p>
                      <a:pPr marL="0" marR="0">
                        <a:spcBef>
                          <a:spcPts val="0"/>
                        </a:spcBef>
                        <a:spcAft>
                          <a:spcPts val="0"/>
                        </a:spcAft>
                      </a:pPr>
                      <a:r>
                        <a:rPr lang="it-IT" sz="1300" b="1" cap="all" spc="60" dirty="0">
                          <a:solidFill>
                            <a:schemeClr val="tx1"/>
                          </a:solidFill>
                          <a:effectLst/>
                        </a:rPr>
                        <a:t>Task</a:t>
                      </a:r>
                      <a:endParaRPr lang="en-US" sz="1300" b="1" cap="all" spc="6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txBody>
                  <a:tcPr marL="147855" marR="147855" marT="147855" marB="147855">
                    <a:lnL w="12700" cmpd="sng">
                      <a:noFill/>
                    </a:lnL>
                    <a:lnR w="12700" cmpd="sng">
                      <a:noFill/>
                    </a:lnR>
                    <a:lnT w="12700" cmpd="sng">
                      <a:noFill/>
                    </a:lnT>
                    <a:lnB w="38100" cmpd="sng">
                      <a:noFill/>
                    </a:lnB>
                    <a:noFill/>
                  </a:tcPr>
                </a:tc>
                <a:tc>
                  <a:txBody>
                    <a:bodyPr/>
                    <a:lstStyle/>
                    <a:p>
                      <a:pPr marL="0" marR="0">
                        <a:spcBef>
                          <a:spcPts val="0"/>
                        </a:spcBef>
                        <a:spcAft>
                          <a:spcPts val="0"/>
                        </a:spcAft>
                      </a:pPr>
                      <a:r>
                        <a:rPr lang="it-IT" sz="1300" b="1" cap="all" spc="60">
                          <a:solidFill>
                            <a:schemeClr val="tx1"/>
                          </a:solidFill>
                          <a:effectLst/>
                        </a:rPr>
                        <a:t>Responsibility</a:t>
                      </a:r>
                      <a:endParaRPr lang="en-US" sz="1300" b="1" cap="all" spc="6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txBody>
                  <a:tcPr marL="147855" marR="147855" marT="147855" marB="147855">
                    <a:lnL w="12700" cmpd="sng">
                      <a:noFill/>
                    </a:lnL>
                    <a:lnR w="12700" cmpd="sng">
                      <a:noFill/>
                    </a:lnR>
                    <a:lnT w="12700" cmpd="sng">
                      <a:noFill/>
                    </a:lnT>
                    <a:lnB w="38100" cmpd="sng">
                      <a:noFill/>
                    </a:lnB>
                    <a:noFill/>
                  </a:tcPr>
                </a:tc>
                <a:tc>
                  <a:txBody>
                    <a:bodyPr/>
                    <a:lstStyle/>
                    <a:p>
                      <a:pPr marL="0" marR="0">
                        <a:spcBef>
                          <a:spcPts val="0"/>
                        </a:spcBef>
                        <a:spcAft>
                          <a:spcPts val="0"/>
                        </a:spcAft>
                      </a:pPr>
                      <a:r>
                        <a:rPr lang="it-IT" sz="1300" b="1" cap="all" spc="60">
                          <a:solidFill>
                            <a:schemeClr val="tx1"/>
                          </a:solidFill>
                          <a:effectLst/>
                        </a:rPr>
                        <a:t>Due Date</a:t>
                      </a:r>
                      <a:endParaRPr lang="en-US" sz="1300" b="1" cap="all" spc="6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txBody>
                  <a:tcPr marL="147855" marR="147855" marT="147855" marB="147855">
                    <a:lnL w="12700" cmpd="sng">
                      <a:noFill/>
                    </a:lnL>
                    <a:lnR w="12700" cmpd="sng">
                      <a:noFill/>
                    </a:lnR>
                    <a:lnT w="12700" cmpd="sng">
                      <a:noFill/>
                    </a:lnT>
                    <a:lnB w="38100" cmpd="sng">
                      <a:noFill/>
                    </a:lnB>
                    <a:noFill/>
                  </a:tcPr>
                </a:tc>
                <a:extLst>
                  <a:ext uri="{0D108BD9-81ED-4DB2-BD59-A6C34878D82A}">
                    <a16:rowId xmlns:a16="http://schemas.microsoft.com/office/drawing/2014/main" val="853353795"/>
                  </a:ext>
                </a:extLst>
              </a:tr>
              <a:tr h="663707">
                <a:tc>
                  <a:txBody>
                    <a:bodyPr/>
                    <a:lstStyle/>
                    <a:p>
                      <a:pPr marL="0" marR="0">
                        <a:spcBef>
                          <a:spcPts val="0"/>
                        </a:spcBef>
                        <a:spcAft>
                          <a:spcPts val="0"/>
                        </a:spcAft>
                      </a:pPr>
                      <a:r>
                        <a:rPr lang="en-US" sz="1300" b="1" kern="1200" cap="none" spc="0">
                          <a:solidFill>
                            <a:schemeClr val="tx1"/>
                          </a:solidFill>
                          <a:effectLst/>
                          <a:latin typeface="+mn-lt"/>
                          <a:ea typeface="+mn-ea"/>
                          <a:cs typeface="+mn-cs"/>
                        </a:rPr>
                        <a:t>1.</a:t>
                      </a:r>
                    </a:p>
                  </a:txBody>
                  <a:tcPr marL="73928" marR="73928" marT="0" marB="98570">
                    <a:lnL w="12700" cmpd="sng">
                      <a:noFill/>
                      <a:prstDash val="solid"/>
                    </a:lnL>
                    <a:lnR w="12700" cmpd="sng">
                      <a:noFill/>
                      <a:prstDash val="solid"/>
                    </a:lnR>
                    <a:lnT w="38100" cmpd="sng">
                      <a:noFill/>
                    </a:lnT>
                    <a:lnB w="12700" cmpd="sng">
                      <a:noFill/>
                      <a:prstDash val="solid"/>
                    </a:lnB>
                    <a:solidFill>
                      <a:srgbClr val="F7F7F7"/>
                    </a:solidFill>
                  </a:tcPr>
                </a:tc>
                <a:tc>
                  <a:txBody>
                    <a:bodyPr/>
                    <a:lstStyle/>
                    <a:p>
                      <a:pPr marL="0" marR="0">
                        <a:spcBef>
                          <a:spcPts val="0"/>
                        </a:spcBef>
                        <a:spcAft>
                          <a:spcPts val="0"/>
                        </a:spcAft>
                      </a:pPr>
                      <a:r>
                        <a:rPr lang="en-US" sz="1700" kern="1200" cap="none" spc="0">
                          <a:solidFill>
                            <a:schemeClr val="tx1"/>
                          </a:solidFill>
                          <a:effectLst/>
                          <a:latin typeface="+mn-lt"/>
                          <a:ea typeface="+mn-ea"/>
                          <a:cs typeface="+mn-cs"/>
                        </a:rPr>
                        <a:t>Checking Implementation reports  (UNIOS, UCLL, NKUA)</a:t>
                      </a:r>
                    </a:p>
                  </a:txBody>
                  <a:tcPr marL="73928" marR="73928" marT="0" marB="98570">
                    <a:lnL w="12700" cmpd="sng">
                      <a:noFill/>
                      <a:prstDash val="solid"/>
                    </a:lnL>
                    <a:lnR w="12700" cmpd="sng">
                      <a:noFill/>
                      <a:prstDash val="solid"/>
                    </a:lnR>
                    <a:lnT w="38100" cmpd="sng">
                      <a:noFill/>
                    </a:lnT>
                    <a:lnB w="12700" cmpd="sng">
                      <a:noFill/>
                      <a:prstDash val="solid"/>
                    </a:lnB>
                    <a:solidFill>
                      <a:srgbClr val="F7F7F7"/>
                    </a:solidFill>
                  </a:tcPr>
                </a:tc>
                <a:tc>
                  <a:txBody>
                    <a:bodyPr/>
                    <a:lstStyle/>
                    <a:p>
                      <a:pPr marL="0" marR="0">
                        <a:spcBef>
                          <a:spcPts val="0"/>
                        </a:spcBef>
                        <a:spcAft>
                          <a:spcPts val="0"/>
                        </a:spcAft>
                      </a:pPr>
                      <a:r>
                        <a:rPr lang="en-US" sz="1700" cap="none" spc="0">
                          <a:solidFill>
                            <a:schemeClr val="tx1"/>
                          </a:solidFill>
                          <a:effectLst/>
                        </a:rPr>
                        <a:t>UCP</a:t>
                      </a:r>
                    </a:p>
                  </a:txBody>
                  <a:tcPr marL="73928" marR="73928" marT="0" marB="98570">
                    <a:lnL w="12700" cmpd="sng">
                      <a:noFill/>
                      <a:prstDash val="solid"/>
                    </a:lnL>
                    <a:lnR w="12700" cmpd="sng">
                      <a:noFill/>
                      <a:prstDash val="solid"/>
                    </a:lnR>
                    <a:lnT w="38100" cmpd="sng">
                      <a:noFill/>
                    </a:lnT>
                    <a:lnB w="12700" cmpd="sng">
                      <a:noFill/>
                      <a:prstDash val="solid"/>
                    </a:lnB>
                    <a:solidFill>
                      <a:srgbClr val="F7F7F7"/>
                    </a:solidFill>
                  </a:tcPr>
                </a:tc>
                <a:tc>
                  <a:txBody>
                    <a:bodyPr/>
                    <a:lstStyle/>
                    <a:p>
                      <a:pPr marL="0" marR="0">
                        <a:spcBef>
                          <a:spcPts val="0"/>
                        </a:spcBef>
                        <a:spcAft>
                          <a:spcPts val="0"/>
                        </a:spcAft>
                      </a:pPr>
                      <a:endParaRPr lang="en-US" sz="1700" kern="1200" cap="none" spc="0">
                        <a:solidFill>
                          <a:schemeClr val="tx1"/>
                        </a:solidFill>
                        <a:effectLst/>
                        <a:latin typeface="+mn-lt"/>
                        <a:ea typeface="+mn-ea"/>
                        <a:cs typeface="+mn-cs"/>
                      </a:endParaRPr>
                    </a:p>
                  </a:txBody>
                  <a:tcPr marL="73928" marR="73928" marT="0" marB="98570">
                    <a:lnL w="12700" cmpd="sng">
                      <a:noFill/>
                      <a:prstDash val="solid"/>
                    </a:lnL>
                    <a:lnR w="12700" cmpd="sng">
                      <a:noFill/>
                      <a:prstDash val="solid"/>
                    </a:lnR>
                    <a:lnT w="38100" cmpd="sng">
                      <a:noFill/>
                    </a:lnT>
                    <a:lnB w="12700" cmpd="sng">
                      <a:noFill/>
                      <a:prstDash val="solid"/>
                    </a:lnB>
                    <a:solidFill>
                      <a:srgbClr val="F7F7F7"/>
                    </a:solidFill>
                  </a:tcPr>
                </a:tc>
                <a:extLst>
                  <a:ext uri="{0D108BD9-81ED-4DB2-BD59-A6C34878D82A}">
                    <a16:rowId xmlns:a16="http://schemas.microsoft.com/office/drawing/2014/main" val="1513936020"/>
                  </a:ext>
                </a:extLst>
              </a:tr>
              <a:tr h="663707">
                <a:tc>
                  <a:txBody>
                    <a:bodyPr/>
                    <a:lstStyle/>
                    <a:p>
                      <a:pPr marL="0" marR="0">
                        <a:spcBef>
                          <a:spcPts val="0"/>
                        </a:spcBef>
                        <a:spcAft>
                          <a:spcPts val="0"/>
                        </a:spcAft>
                      </a:pPr>
                      <a:r>
                        <a:rPr lang="en-GB" sz="1300" b="1" kern="1200" cap="none" spc="0">
                          <a:solidFill>
                            <a:schemeClr val="tx1"/>
                          </a:solidFill>
                          <a:effectLst/>
                          <a:latin typeface="+mn-lt"/>
                          <a:ea typeface="+mn-ea"/>
                          <a:cs typeface="+mn-cs"/>
                        </a:rPr>
                        <a:t>2.</a:t>
                      </a:r>
                      <a:endParaRPr lang="en-US" sz="1300" b="1" kern="1200" cap="none" spc="0">
                        <a:solidFill>
                          <a:schemeClr val="tx1"/>
                        </a:solidFill>
                        <a:effectLst/>
                        <a:latin typeface="+mn-lt"/>
                        <a:ea typeface="+mn-ea"/>
                        <a:cs typeface="+mn-cs"/>
                      </a:endParaRPr>
                    </a:p>
                  </a:txBody>
                  <a:tcPr marL="73928" marR="73928" marT="0" marB="9857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1700" cap="none" spc="0">
                          <a:solidFill>
                            <a:schemeClr val="tx1"/>
                          </a:solidFill>
                          <a:effectLst/>
                        </a:rPr>
                        <a:t>Check Training Reports (EU visits) NKUA </a:t>
                      </a:r>
                      <a:endParaRPr lang="en-US" sz="1700" cap="none" spc="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txBody>
                  <a:tcPr marL="73928" marR="73928" marT="0" marB="9857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a:spcBef>
                          <a:spcPts val="0"/>
                        </a:spcBef>
                        <a:spcAft>
                          <a:spcPts val="0"/>
                        </a:spcAft>
                      </a:pPr>
                      <a:r>
                        <a:rPr lang="en-US" sz="1700" cap="none" spc="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UCP, NKUA</a:t>
                      </a:r>
                    </a:p>
                  </a:txBody>
                  <a:tcPr marL="73928" marR="73928" marT="0" marB="9857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0" marR="0">
                        <a:spcBef>
                          <a:spcPts val="0"/>
                        </a:spcBef>
                        <a:spcAft>
                          <a:spcPts val="0"/>
                        </a:spcAft>
                      </a:pPr>
                      <a:endParaRPr lang="en-US" sz="1700" cap="none" spc="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txBody>
                  <a:tcPr marL="73928" marR="73928" marT="0" marB="9857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315043197"/>
                  </a:ext>
                </a:extLst>
              </a:tr>
              <a:tr h="663707">
                <a:tc>
                  <a:txBody>
                    <a:bodyPr/>
                    <a:lstStyle/>
                    <a:p>
                      <a:pPr marL="0" marR="0">
                        <a:spcBef>
                          <a:spcPts val="0"/>
                        </a:spcBef>
                        <a:spcAft>
                          <a:spcPts val="0"/>
                        </a:spcAft>
                      </a:pPr>
                      <a:r>
                        <a:rPr lang="en-US" sz="1300" b="1" kern="1200" cap="none" spc="0">
                          <a:solidFill>
                            <a:schemeClr val="tx1"/>
                          </a:solidFill>
                          <a:effectLst/>
                          <a:latin typeface="+mn-lt"/>
                          <a:ea typeface="+mn-ea"/>
                          <a:cs typeface="+mn-cs"/>
                        </a:rPr>
                        <a:t>3. </a:t>
                      </a:r>
                    </a:p>
                  </a:txBody>
                  <a:tcPr marL="73928" marR="73928" marT="0" marB="98570">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marL="0" marR="0">
                        <a:spcBef>
                          <a:spcPts val="0"/>
                        </a:spcBef>
                        <a:spcAft>
                          <a:spcPts val="0"/>
                        </a:spcAft>
                      </a:pPr>
                      <a:r>
                        <a:rPr lang="en-US" sz="1700" cap="none" spc="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Finalize the list of activities during the lifetime of the project </a:t>
                      </a:r>
                    </a:p>
                  </a:txBody>
                  <a:tcPr marL="73928" marR="73928" marT="0" marB="98570">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marL="0" marR="0">
                        <a:spcBef>
                          <a:spcPts val="0"/>
                        </a:spcBef>
                        <a:spcAft>
                          <a:spcPts val="0"/>
                        </a:spcAft>
                      </a:pPr>
                      <a:r>
                        <a:rPr lang="en-US" sz="1700" cap="none" spc="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UCP, Rasha </a:t>
                      </a:r>
                    </a:p>
                  </a:txBody>
                  <a:tcPr marL="73928" marR="73928" marT="0" marB="98570">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marL="0" marR="0">
                        <a:spcBef>
                          <a:spcPts val="0"/>
                        </a:spcBef>
                        <a:spcAft>
                          <a:spcPts val="0"/>
                        </a:spcAft>
                      </a:pPr>
                      <a:endParaRPr lang="en-US" sz="1700" cap="none" spc="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txBody>
                  <a:tcPr marL="73928" marR="73928" marT="0" marB="98570">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extLst>
                  <a:ext uri="{0D108BD9-81ED-4DB2-BD59-A6C34878D82A}">
                    <a16:rowId xmlns:a16="http://schemas.microsoft.com/office/drawing/2014/main" val="1228852886"/>
                  </a:ext>
                </a:extLst>
              </a:tr>
            </a:tbl>
          </a:graphicData>
        </a:graphic>
      </p:graphicFrame>
    </p:spTree>
    <p:extLst>
      <p:ext uri="{BB962C8B-B14F-4D97-AF65-F5344CB8AC3E}">
        <p14:creationId xmlns:p14="http://schemas.microsoft.com/office/powerpoint/2010/main" val="3668877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WP 4: Development of the Art Therapy Centre</a:t>
            </a:r>
            <a:endParaRPr lang="en-GB" dirty="0"/>
          </a:p>
        </p:txBody>
      </p:sp>
      <p:sp>
        <p:nvSpPr>
          <p:cNvPr id="3" name="Content Placeholder 2"/>
          <p:cNvSpPr>
            <a:spLocks noGrp="1"/>
          </p:cNvSpPr>
          <p:nvPr>
            <p:ph idx="1"/>
          </p:nvPr>
        </p:nvSpPr>
        <p:spPr/>
        <p:txBody>
          <a:bodyPr>
            <a:normAutofit/>
          </a:bodyPr>
          <a:lstStyle/>
          <a:p>
            <a:pPr marL="0" indent="0" algn="justLow">
              <a:buFont typeface="Wingdings 3" charset="2"/>
              <a:buNone/>
            </a:pPr>
            <a:r>
              <a:rPr lang="en-US" sz="2000" b="1" dirty="0">
                <a:solidFill>
                  <a:srgbClr val="003300"/>
                </a:solidFill>
              </a:rPr>
              <a:t>Work package (4): </a:t>
            </a:r>
            <a:r>
              <a:rPr lang="en-US" sz="2000" b="1" dirty="0">
                <a:solidFill>
                  <a:schemeClr val="accent2">
                    <a:lumMod val="75000"/>
                  </a:schemeClr>
                </a:solidFill>
              </a:rPr>
              <a:t>Development</a:t>
            </a:r>
          </a:p>
          <a:p>
            <a:pPr marL="0" indent="0" algn="justLow">
              <a:buNone/>
            </a:pPr>
            <a:r>
              <a:rPr lang="en-US" sz="2000" b="1" dirty="0">
                <a:solidFill>
                  <a:srgbClr val="003300"/>
                </a:solidFill>
              </a:rPr>
              <a:t>Duration: </a:t>
            </a:r>
            <a:r>
              <a:rPr lang="en-GB" sz="2000" b="1" dirty="0">
                <a:solidFill>
                  <a:schemeClr val="accent2">
                    <a:lumMod val="75000"/>
                  </a:schemeClr>
                </a:solidFill>
              </a:rPr>
              <a:t>M12</a:t>
            </a:r>
            <a:r>
              <a:rPr lang="en-US" sz="2000" b="1" dirty="0">
                <a:solidFill>
                  <a:schemeClr val="accent2">
                    <a:lumMod val="75000"/>
                  </a:schemeClr>
                </a:solidFill>
              </a:rPr>
              <a:t> to </a:t>
            </a:r>
            <a:r>
              <a:rPr lang="en-GB" sz="2000" b="1" dirty="0">
                <a:solidFill>
                  <a:schemeClr val="accent2">
                    <a:lumMod val="75000"/>
                  </a:schemeClr>
                </a:solidFill>
              </a:rPr>
              <a:t>M24</a:t>
            </a:r>
          </a:p>
          <a:p>
            <a:pPr marL="0" indent="0" algn="justLow">
              <a:buNone/>
            </a:pPr>
            <a:r>
              <a:rPr lang="en-US" sz="2000" b="1" dirty="0">
                <a:solidFill>
                  <a:srgbClr val="003300"/>
                </a:solidFill>
              </a:rPr>
              <a:t>Lead University: </a:t>
            </a:r>
            <a:r>
              <a:rPr lang="en-US" sz="2000" b="1" dirty="0">
                <a:solidFill>
                  <a:schemeClr val="accent2">
                    <a:lumMod val="75000"/>
                  </a:schemeClr>
                </a:solidFill>
              </a:rPr>
              <a:t>Porto Polytechnic</a:t>
            </a:r>
          </a:p>
          <a:p>
            <a:pPr marL="0" indent="0" algn="justLow">
              <a:buNone/>
            </a:pPr>
            <a:r>
              <a:rPr lang="en-GB" sz="2000" b="1" dirty="0">
                <a:solidFill>
                  <a:srgbClr val="003300"/>
                </a:solidFill>
              </a:rPr>
              <a:t>Co-Lead University: </a:t>
            </a:r>
            <a:r>
              <a:rPr lang="en-US" sz="2000" b="1" dirty="0">
                <a:solidFill>
                  <a:schemeClr val="accent2">
                    <a:lumMod val="75000"/>
                  </a:schemeClr>
                </a:solidFill>
              </a:rPr>
              <a:t>University of Sousse &amp; The University of Jordan</a:t>
            </a:r>
            <a:endParaRPr lang="ar-JO" sz="2000" b="1" dirty="0">
              <a:solidFill>
                <a:schemeClr val="accent2">
                  <a:lumMod val="75000"/>
                </a:schemeClr>
              </a:solidFill>
            </a:endParaRPr>
          </a:p>
          <a:p>
            <a:pPr marL="0" indent="0" algn="justLow">
              <a:buNone/>
            </a:pPr>
            <a:endParaRPr lang="en-US" sz="2000" b="1" dirty="0">
              <a:solidFill>
                <a:srgbClr val="003300"/>
              </a:solidFill>
            </a:endParaRPr>
          </a:p>
          <a:p>
            <a:pPr marL="0" indent="0" algn="justLow">
              <a:buNone/>
            </a:pPr>
            <a:r>
              <a:rPr lang="en-US" sz="2000" b="1" dirty="0">
                <a:solidFill>
                  <a:srgbClr val="003300"/>
                </a:solidFill>
              </a:rPr>
              <a:t>Description: </a:t>
            </a:r>
          </a:p>
          <a:p>
            <a:pPr marL="0" indent="0">
              <a:lnSpc>
                <a:spcPct val="150000"/>
              </a:lnSpc>
              <a:buNone/>
            </a:pPr>
            <a:r>
              <a:rPr lang="en-US" sz="1800" dirty="0"/>
              <a:t>The well equipped center will work on two tracks:</a:t>
            </a:r>
          </a:p>
          <a:p>
            <a:pPr marL="0" indent="0">
              <a:lnSpc>
                <a:spcPct val="150000"/>
              </a:lnSpc>
              <a:buNone/>
            </a:pPr>
            <a:r>
              <a:rPr lang="en-GB" sz="1800" dirty="0"/>
              <a:t>Offering a Professional Diploma in Art Therapy.</a:t>
            </a:r>
            <a:endParaRPr lang="en-US" sz="1800" dirty="0"/>
          </a:p>
          <a:p>
            <a:pPr marL="0" indent="0">
              <a:lnSpc>
                <a:spcPct val="150000"/>
              </a:lnSpc>
              <a:buNone/>
            </a:pPr>
            <a:r>
              <a:rPr lang="en-GB" sz="1800" dirty="0"/>
              <a:t>Providing clinical therapeutic services to all the different populations who are in need of support.  </a:t>
            </a:r>
            <a:endParaRPr lang="en-US" sz="1800" dirty="0"/>
          </a:p>
          <a:p>
            <a:pPr marL="0" indent="0">
              <a:buNone/>
            </a:pPr>
            <a:endParaRPr lang="en-GB" dirty="0"/>
          </a:p>
        </p:txBody>
      </p:sp>
      <p:pic>
        <p:nvPicPr>
          <p:cNvPr id="4" name="Picture 3"/>
          <p:cNvPicPr>
            <a:picLocks noChangeAspect="1"/>
          </p:cNvPicPr>
          <p:nvPr/>
        </p:nvPicPr>
        <p:blipFill>
          <a:blip r:embed="rId2"/>
          <a:stretch>
            <a:fillRect/>
          </a:stretch>
        </p:blipFill>
        <p:spPr>
          <a:xfrm>
            <a:off x="8336733" y="1825625"/>
            <a:ext cx="3337885" cy="3456709"/>
          </a:xfrm>
          <a:prstGeom prst="rect">
            <a:avLst/>
          </a:prstGeom>
        </p:spPr>
      </p:pic>
    </p:spTree>
    <p:extLst>
      <p:ext uri="{BB962C8B-B14F-4D97-AF65-F5344CB8AC3E}">
        <p14:creationId xmlns:p14="http://schemas.microsoft.com/office/powerpoint/2010/main" val="3358368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Tasks of WP 4</a:t>
            </a:r>
            <a:endParaRPr lang="en-GB" dirty="0"/>
          </a:p>
        </p:txBody>
      </p:sp>
      <p:sp>
        <p:nvSpPr>
          <p:cNvPr id="3" name="Content Placeholder 2"/>
          <p:cNvSpPr>
            <a:spLocks noGrp="1"/>
          </p:cNvSpPr>
          <p:nvPr>
            <p:ph idx="1"/>
          </p:nvPr>
        </p:nvSpPr>
        <p:spPr/>
        <p:txBody>
          <a:bodyPr>
            <a:normAutofit/>
          </a:bodyPr>
          <a:lstStyle/>
          <a:p>
            <a:pPr lvl="0">
              <a:lnSpc>
                <a:spcPct val="200000"/>
              </a:lnSpc>
              <a:buFont typeface="Wingdings" panose="05000000000000000000" pitchFamily="2" charset="2"/>
              <a:buChar char="Ø"/>
            </a:pPr>
            <a:endParaRPr lang="en-GB" sz="2000" dirty="0"/>
          </a:p>
          <a:p>
            <a:pPr lvl="0">
              <a:lnSpc>
                <a:spcPct val="200000"/>
              </a:lnSpc>
              <a:buFont typeface="Wingdings" panose="05000000000000000000" pitchFamily="2" charset="2"/>
              <a:buChar char="Ø"/>
            </a:pPr>
            <a:r>
              <a:rPr lang="en-GB" sz="2000" dirty="0"/>
              <a:t>Task 4.1: Final List of Equipment</a:t>
            </a:r>
            <a:endParaRPr lang="en-US" sz="2000" dirty="0"/>
          </a:p>
          <a:p>
            <a:pPr>
              <a:lnSpc>
                <a:spcPct val="200000"/>
              </a:lnSpc>
              <a:buFont typeface="Wingdings" panose="05000000000000000000" pitchFamily="2" charset="2"/>
              <a:buChar char="Ø"/>
            </a:pPr>
            <a:r>
              <a:rPr lang="en-GB" sz="2000" dirty="0"/>
              <a:t>Task 4.2: Purchase, installation of equipment and Lab operation</a:t>
            </a:r>
          </a:p>
        </p:txBody>
      </p:sp>
    </p:spTree>
    <p:extLst>
      <p:ext uri="{BB962C8B-B14F-4D97-AF65-F5344CB8AC3E}">
        <p14:creationId xmlns:p14="http://schemas.microsoft.com/office/powerpoint/2010/main" val="4242288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Tasks of WP 1</a:t>
            </a:r>
            <a:endParaRPr lang="en-GB" b="1" dirty="0"/>
          </a:p>
        </p:txBody>
      </p:sp>
      <p:sp>
        <p:nvSpPr>
          <p:cNvPr id="3" name="Content Placeholder 2"/>
          <p:cNvSpPr>
            <a:spLocks noGrp="1"/>
          </p:cNvSpPr>
          <p:nvPr>
            <p:ph idx="1"/>
          </p:nvPr>
        </p:nvSpPr>
        <p:spPr/>
        <p:txBody>
          <a:bodyPr>
            <a:normAutofit/>
          </a:bodyPr>
          <a:lstStyle/>
          <a:p>
            <a:pPr>
              <a:lnSpc>
                <a:spcPct val="200000"/>
              </a:lnSpc>
              <a:buFont typeface="Wingdings" panose="05000000000000000000" pitchFamily="2" charset="2"/>
              <a:buChar char="Ø"/>
            </a:pPr>
            <a:r>
              <a:rPr lang="en-US" sz="2000" dirty="0"/>
              <a:t>Task 1.1: In-depth Survey on State of art of Art Therapy in Education.</a:t>
            </a:r>
          </a:p>
          <a:p>
            <a:pPr>
              <a:lnSpc>
                <a:spcPct val="200000"/>
              </a:lnSpc>
              <a:buFont typeface="Wingdings" panose="05000000000000000000" pitchFamily="2" charset="2"/>
              <a:buChar char="Ø"/>
            </a:pPr>
            <a:r>
              <a:rPr lang="en-US" sz="2000" dirty="0"/>
              <a:t>Task 1.2: In-depth Survey on Teachers and Students Competences and awareness.</a:t>
            </a:r>
          </a:p>
          <a:p>
            <a:pPr>
              <a:lnSpc>
                <a:spcPct val="200000"/>
              </a:lnSpc>
              <a:buFont typeface="Wingdings" panose="05000000000000000000" pitchFamily="2" charset="2"/>
              <a:buChar char="Ø"/>
            </a:pPr>
            <a:r>
              <a:rPr lang="en-US" sz="2000" dirty="0"/>
              <a:t>Task 1.3: In-depth Survey on available facilities and resources </a:t>
            </a:r>
          </a:p>
          <a:p>
            <a:pPr>
              <a:lnSpc>
                <a:spcPct val="200000"/>
              </a:lnSpc>
              <a:buFont typeface="Wingdings" panose="05000000000000000000" pitchFamily="2" charset="2"/>
              <a:buChar char="Ø"/>
            </a:pPr>
            <a:r>
              <a:rPr lang="en-US" sz="2000" dirty="0"/>
              <a:t>Task 1.4: Analysis of surveys’ results and elaboration of final Reports</a:t>
            </a:r>
            <a:endParaRPr lang="en-GB" sz="1400" dirty="0"/>
          </a:p>
        </p:txBody>
      </p:sp>
    </p:spTree>
    <p:extLst>
      <p:ext uri="{BB962C8B-B14F-4D97-AF65-F5344CB8AC3E}">
        <p14:creationId xmlns:p14="http://schemas.microsoft.com/office/powerpoint/2010/main" val="1176692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Progress</a:t>
            </a:r>
          </a:p>
        </p:txBody>
      </p:sp>
      <p:sp>
        <p:nvSpPr>
          <p:cNvPr id="3" name="Content Placeholder 2"/>
          <p:cNvSpPr>
            <a:spLocks noGrp="1"/>
          </p:cNvSpPr>
          <p:nvPr>
            <p:ph idx="1"/>
          </p:nvPr>
        </p:nvSpPr>
        <p:spPr/>
        <p:txBody>
          <a:bodyPr>
            <a:normAutofit/>
          </a:bodyPr>
          <a:lstStyle/>
          <a:p>
            <a:pPr marL="0" indent="0">
              <a:buNone/>
            </a:pPr>
            <a:endParaRPr lang="en-GB" dirty="0"/>
          </a:p>
          <a:p>
            <a:pPr marL="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749976130"/>
              </p:ext>
            </p:extLst>
          </p:nvPr>
        </p:nvGraphicFramePr>
        <p:xfrm>
          <a:off x="969817" y="1825625"/>
          <a:ext cx="10383984" cy="4639269"/>
        </p:xfrm>
        <a:graphic>
          <a:graphicData uri="http://schemas.openxmlformats.org/drawingml/2006/table">
            <a:tbl>
              <a:tblPr firstRow="1" firstCol="1" bandRow="1"/>
              <a:tblGrid>
                <a:gridCol w="589012">
                  <a:extLst>
                    <a:ext uri="{9D8B030D-6E8A-4147-A177-3AD203B41FA5}">
                      <a16:colId xmlns:a16="http://schemas.microsoft.com/office/drawing/2014/main" val="2628387959"/>
                    </a:ext>
                  </a:extLst>
                </a:gridCol>
                <a:gridCol w="4898373">
                  <a:extLst>
                    <a:ext uri="{9D8B030D-6E8A-4147-A177-3AD203B41FA5}">
                      <a16:colId xmlns:a16="http://schemas.microsoft.com/office/drawing/2014/main" val="2357020760"/>
                    </a:ext>
                  </a:extLst>
                </a:gridCol>
                <a:gridCol w="1869933">
                  <a:extLst>
                    <a:ext uri="{9D8B030D-6E8A-4147-A177-3AD203B41FA5}">
                      <a16:colId xmlns:a16="http://schemas.microsoft.com/office/drawing/2014/main" val="1883590259"/>
                    </a:ext>
                  </a:extLst>
                </a:gridCol>
                <a:gridCol w="1513333">
                  <a:extLst>
                    <a:ext uri="{9D8B030D-6E8A-4147-A177-3AD203B41FA5}">
                      <a16:colId xmlns:a16="http://schemas.microsoft.com/office/drawing/2014/main" val="1819273921"/>
                    </a:ext>
                  </a:extLst>
                </a:gridCol>
                <a:gridCol w="1513333">
                  <a:extLst>
                    <a:ext uri="{9D8B030D-6E8A-4147-A177-3AD203B41FA5}">
                      <a16:colId xmlns:a16="http://schemas.microsoft.com/office/drawing/2014/main" val="4257385458"/>
                    </a:ext>
                  </a:extLst>
                </a:gridCol>
              </a:tblGrid>
              <a:tr h="372630">
                <a:tc>
                  <a:txBody>
                    <a:bodyPr/>
                    <a:lstStyle/>
                    <a:p>
                      <a:pPr marL="0" marR="0" algn="ctr">
                        <a:lnSpc>
                          <a:spcPct val="150000"/>
                        </a:lnSpc>
                        <a:spcBef>
                          <a:spcPts val="0"/>
                        </a:spcBef>
                        <a:spcAft>
                          <a:spcPts val="0"/>
                        </a:spcAft>
                      </a:pPr>
                      <a:r>
                        <a:rPr lang="it-IT" sz="1400" b="1" dirty="0">
                          <a:effectLst/>
                          <a:latin typeface="Calibri" panose="020F0502020204030204" pitchFamily="34" charset="0"/>
                          <a:ea typeface="Calibri" panose="020F0502020204030204" pitchFamily="34" charset="0"/>
                          <a:cs typeface="Calibri" panose="020F0502020204030204" pitchFamily="34" charset="0"/>
                        </a:rPr>
                        <a:t>No.</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it-IT" sz="1400" b="1" dirty="0">
                          <a:effectLst/>
                          <a:latin typeface="Calibri" panose="020F0502020204030204" pitchFamily="34" charset="0"/>
                          <a:ea typeface="Calibri" panose="020F0502020204030204" pitchFamily="34" charset="0"/>
                          <a:cs typeface="Calibri" panose="020F0502020204030204" pitchFamily="34" charset="0"/>
                        </a:rPr>
                        <a:t>Task</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it-IT" sz="1400" b="1">
                          <a:effectLst/>
                          <a:latin typeface="Calibri" panose="020F0502020204030204" pitchFamily="34" charset="0"/>
                          <a:ea typeface="Calibri" panose="020F0502020204030204" pitchFamily="34" charset="0"/>
                          <a:cs typeface="Calibri" panose="020F0502020204030204" pitchFamily="34" charset="0"/>
                        </a:rPr>
                        <a:t>Responsibility</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it-IT" sz="1400" b="1" dirty="0">
                          <a:effectLst/>
                          <a:latin typeface="Calibri" panose="020F0502020204030204" pitchFamily="34" charset="0"/>
                          <a:ea typeface="Calibri" panose="020F0502020204030204" pitchFamily="34" charset="0"/>
                          <a:cs typeface="Calibri" panose="020F0502020204030204" pitchFamily="34" charset="0"/>
                        </a:rPr>
                        <a:t>Due Date</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50000"/>
                        </a:lnSpc>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Status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440010"/>
                  </a:ext>
                </a:extLst>
              </a:tr>
              <a:tr h="413651">
                <a:tc>
                  <a:txBody>
                    <a:bodyPr/>
                    <a:lstStyle/>
                    <a:p>
                      <a:pPr marL="0" marR="0" lvl="0" indent="0" algn="ctr" rtl="0">
                        <a:lnSpc>
                          <a:spcPct val="115000"/>
                        </a:lnSpc>
                        <a:spcBef>
                          <a:spcPts val="0"/>
                        </a:spcBef>
                        <a:spcAft>
                          <a:spcPts val="1000"/>
                        </a:spcAft>
                        <a:buFont typeface="+mj-lt"/>
                        <a:buNone/>
                      </a:pPr>
                      <a:r>
                        <a:rPr lang="en-US" sz="1400" dirty="0">
                          <a:effectLst/>
                          <a:latin typeface="Calibri" panose="020F0502020204030204" pitchFamily="34" charset="0"/>
                          <a:cs typeface="Arial" panose="020B0604020202020204" pitchFamily="34" charset="0"/>
                        </a:rPr>
                        <a:t>1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WP leader will set a detailed plan for the WP </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IPP</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M7</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Calibri" panose="020F0502020204030204" pitchFamily="34" charset="0"/>
                          <a:ea typeface="Cambria" panose="02040503050406030204" pitchFamily="18" charset="0"/>
                          <a:cs typeface="Times New Roman" panose="02020603050405020304" pitchFamily="18" charset="0"/>
                        </a:rPr>
                        <a:t>Done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96516524"/>
                  </a:ext>
                </a:extLst>
              </a:tr>
              <a:tr h="435695">
                <a:tc>
                  <a:txBody>
                    <a:bodyPr/>
                    <a:lstStyle/>
                    <a:p>
                      <a:pPr marL="0" marR="0" lvl="0" indent="0" algn="ctr" rtl="0">
                        <a:lnSpc>
                          <a:spcPct val="115000"/>
                        </a:lnSpc>
                        <a:spcBef>
                          <a:spcPts val="0"/>
                        </a:spcBef>
                        <a:spcAft>
                          <a:spcPts val="1000"/>
                        </a:spcAft>
                        <a:buFont typeface="+mj-lt"/>
                        <a:buNone/>
                      </a:pPr>
                      <a:r>
                        <a:rPr lang="en-US" sz="1400" dirty="0">
                          <a:effectLst/>
                          <a:latin typeface="Calibri" panose="020F050202020403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Prepare a list of main components in Art therapy centers according to EU standards</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IPP</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it-IT" sz="1400">
                          <a:effectLst/>
                          <a:latin typeface="Calibri" panose="020F0502020204030204" pitchFamily="34" charset="0"/>
                          <a:ea typeface="Calibri" panose="020F0502020204030204" pitchFamily="34" charset="0"/>
                          <a:cs typeface="Calibri" panose="020F0502020204030204" pitchFamily="34" charset="0"/>
                        </a:rPr>
                        <a:t>M7</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ea typeface="Cambria" panose="02040503050406030204" pitchFamily="18" charset="0"/>
                          <a:cs typeface="Times New Roman" panose="02020603050405020304" pitchFamily="18" charset="0"/>
                        </a:rPr>
                        <a:t>Done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29364423"/>
                  </a:ext>
                </a:extLst>
              </a:tr>
              <a:tr h="653542">
                <a:tc>
                  <a:txBody>
                    <a:bodyPr/>
                    <a:lstStyle/>
                    <a:p>
                      <a:pPr marL="0" marR="0" lvl="0" indent="0" algn="ctr" rtl="0">
                        <a:lnSpc>
                          <a:spcPct val="115000"/>
                        </a:lnSpc>
                        <a:spcBef>
                          <a:spcPts val="0"/>
                        </a:spcBef>
                        <a:spcAft>
                          <a:spcPts val="1000"/>
                        </a:spcAft>
                        <a:buFont typeface="+mj-lt"/>
                        <a:buNone/>
                      </a:pPr>
                      <a:r>
                        <a:rPr lang="en-US" sz="1400" dirty="0">
                          <a:effectLst/>
                          <a:latin typeface="Calibri" panose="020F0502020204030204" pitchFamily="34" charset="0"/>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WP leader and co-leaders will set the list of needed equipment based on WP1 </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IPP</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UJ </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US</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M9</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Calibri" panose="020F0502020204030204" pitchFamily="34" charset="0"/>
                          <a:ea typeface="Cambria" panose="02040503050406030204" pitchFamily="18" charset="0"/>
                          <a:cs typeface="Times New Roman" panose="02020603050405020304" pitchFamily="18" charset="0"/>
                        </a:rPr>
                        <a:t>Done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839691106"/>
                  </a:ext>
                </a:extLst>
              </a:tr>
              <a:tr h="407816">
                <a:tc>
                  <a:txBody>
                    <a:bodyPr/>
                    <a:lstStyle/>
                    <a:p>
                      <a:pPr marL="0" marR="0" lvl="0" indent="0" algn="ctr" rtl="0">
                        <a:lnSpc>
                          <a:spcPct val="115000"/>
                        </a:lnSpc>
                        <a:spcBef>
                          <a:spcPts val="0"/>
                        </a:spcBef>
                        <a:spcAft>
                          <a:spcPts val="1000"/>
                        </a:spcAft>
                        <a:buFont typeface="+mj-lt"/>
                        <a:buNone/>
                      </a:pPr>
                      <a:r>
                        <a:rPr lang="en-US" sz="1400" dirty="0">
                          <a:effectLst/>
                          <a:latin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Central Tender is announced by University of Jordan for Jordanian Partners</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UJ</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M10</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ea typeface="Cambria" panose="02040503050406030204" pitchFamily="18" charset="0"/>
                          <a:cs typeface="Times New Roman" panose="02020603050405020304" pitchFamily="18" charset="0"/>
                        </a:rPr>
                        <a:t>Done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33954602"/>
                  </a:ext>
                </a:extLst>
              </a:tr>
              <a:tr h="407816">
                <a:tc>
                  <a:txBody>
                    <a:bodyPr/>
                    <a:lstStyle/>
                    <a:p>
                      <a:pPr marL="0" marR="0" lvl="0" indent="0" algn="ctr" rtl="0">
                        <a:lnSpc>
                          <a:spcPct val="115000"/>
                        </a:lnSpc>
                        <a:spcBef>
                          <a:spcPts val="0"/>
                        </a:spcBef>
                        <a:spcAft>
                          <a:spcPts val="1000"/>
                        </a:spcAft>
                        <a:buFont typeface="+mj-lt"/>
                        <a:buNone/>
                      </a:pPr>
                      <a:r>
                        <a:rPr lang="en-US" sz="1400" dirty="0">
                          <a:effectLst/>
                          <a:latin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Tunisian Universities will announce the tender call</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TU partners</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M10</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Calibri" panose="020F0502020204030204" pitchFamily="34" charset="0"/>
                          <a:ea typeface="Cambria" panose="02040503050406030204" pitchFamily="18" charset="0"/>
                          <a:cs typeface="Times New Roman" panose="02020603050405020304" pitchFamily="18" charset="0"/>
                        </a:rPr>
                        <a:t>Done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66115447"/>
                  </a:ext>
                </a:extLst>
              </a:tr>
              <a:tr h="435695">
                <a:tc>
                  <a:txBody>
                    <a:bodyPr/>
                    <a:lstStyle/>
                    <a:p>
                      <a:pPr marL="0" marR="0" lvl="0" indent="0" algn="ctr" rtl="0">
                        <a:lnSpc>
                          <a:spcPct val="115000"/>
                        </a:lnSpc>
                        <a:spcBef>
                          <a:spcPts val="0"/>
                        </a:spcBef>
                        <a:spcAft>
                          <a:spcPts val="1000"/>
                        </a:spcAft>
                        <a:buFont typeface="+mj-lt"/>
                        <a:buNone/>
                      </a:pPr>
                      <a:r>
                        <a:rPr lang="en-US" sz="1400" dirty="0">
                          <a:effectLst/>
                          <a:latin typeface="Calibri" panose="020F0502020204030204" pitchFamily="34" charset="0"/>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Tender should include the tax exemption term, as  Equipment is exempted from taxes, and the tax could not be charged to the project</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JO Partners</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TU partners</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M10</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ea typeface="Cambria" panose="02040503050406030204" pitchFamily="18" charset="0"/>
                          <a:cs typeface="Times New Roman" panose="02020603050405020304" pitchFamily="18" charset="0"/>
                        </a:rPr>
                        <a:t>Done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938476378"/>
                  </a:ext>
                </a:extLst>
              </a:tr>
              <a:tr h="435695">
                <a:tc>
                  <a:txBody>
                    <a:bodyPr/>
                    <a:lstStyle/>
                    <a:p>
                      <a:pPr marL="0" marR="0" lvl="0" indent="0" algn="ctr" rtl="0">
                        <a:lnSpc>
                          <a:spcPct val="115000"/>
                        </a:lnSpc>
                        <a:spcBef>
                          <a:spcPts val="0"/>
                        </a:spcBef>
                        <a:spcAft>
                          <a:spcPts val="1000"/>
                        </a:spcAft>
                        <a:buFont typeface="+mj-lt"/>
                        <a:buNone/>
                      </a:pPr>
                      <a:r>
                        <a:rPr lang="en-US" sz="1400" dirty="0">
                          <a:effectLst/>
                          <a:latin typeface="Calibri" panose="020F0502020204030204" pitchFamily="34" charset="0"/>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Center is fully equipped and operational (</a:t>
                      </a:r>
                      <a:r>
                        <a:rPr lang="en-US" sz="1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8 centers are exist</a:t>
                      </a:r>
                      <a:r>
                        <a:rPr lang="en-US" sz="1400" dirty="0">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JO Partners</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TU partners</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M18</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Calibri" panose="020F0502020204030204" pitchFamily="34" charset="0"/>
                          <a:ea typeface="Cambria" panose="02040503050406030204" pitchFamily="18" charset="0"/>
                          <a:cs typeface="Times New Roman" panose="02020603050405020304" pitchFamily="18" charset="0"/>
                        </a:rPr>
                        <a:t>Done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409554660"/>
                  </a:ext>
                </a:extLst>
              </a:tr>
              <a:tr h="631116">
                <a:tc>
                  <a:txBody>
                    <a:bodyPr/>
                    <a:lstStyle/>
                    <a:p>
                      <a:pPr marL="0" marR="0" lvl="0" indent="0" algn="ctr" rtl="0">
                        <a:lnSpc>
                          <a:spcPct val="115000"/>
                        </a:lnSpc>
                        <a:spcBef>
                          <a:spcPts val="0"/>
                        </a:spcBef>
                        <a:spcAft>
                          <a:spcPts val="1000"/>
                        </a:spcAft>
                        <a:buFont typeface="+mj-lt"/>
                        <a:buNone/>
                      </a:pPr>
                      <a:r>
                        <a:rPr lang="en-US" sz="1400" dirty="0">
                          <a:effectLst/>
                          <a:latin typeface="Calibri" panose="020F0502020204030204" pitchFamily="34"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Progress report to be provided by WP leader every 6 months based on collected feedback from Co-Leaders</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IPP</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UJ </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US</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it-IT" sz="1400" dirty="0">
                          <a:effectLst/>
                          <a:latin typeface="Calibri" panose="020F0502020204030204" pitchFamily="34" charset="0"/>
                          <a:ea typeface="Calibri" panose="020F0502020204030204" pitchFamily="34" charset="0"/>
                          <a:cs typeface="Calibri" panose="020F0502020204030204" pitchFamily="34" charset="0"/>
                        </a:rPr>
                        <a:t>M12, M18, M24, M30, M36</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ea typeface="Cambria" panose="02040503050406030204" pitchFamily="18" charset="0"/>
                          <a:cs typeface="Times New Roman" panose="02020603050405020304" pitchFamily="18" charset="0"/>
                        </a:rPr>
                        <a:t>6 Reports are received </a:t>
                      </a:r>
                    </a:p>
                    <a:p>
                      <a:pPr marL="0" marR="0" algn="ctr">
                        <a:spcBef>
                          <a:spcPts val="0"/>
                        </a:spcBef>
                        <a:spcAft>
                          <a:spcPts val="0"/>
                        </a:spcAft>
                      </a:pPr>
                      <a:r>
                        <a:rPr lang="en-US" sz="1400" dirty="0">
                          <a:effectLst/>
                          <a:latin typeface="Calibri" panose="020F0502020204030204" pitchFamily="34" charset="0"/>
                          <a:ea typeface="Cambria" panose="02040503050406030204" pitchFamily="18" charset="0"/>
                          <a:cs typeface="Times New Roman" panose="02020603050405020304" pitchFamily="18" charset="0"/>
                        </a:rPr>
                        <a:t> 1 report remaining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246232929"/>
                  </a:ext>
                </a:extLst>
              </a:tr>
            </a:tbl>
          </a:graphicData>
        </a:graphic>
      </p:graphicFrame>
    </p:spTree>
    <p:extLst>
      <p:ext uri="{BB962C8B-B14F-4D97-AF65-F5344CB8AC3E}">
        <p14:creationId xmlns:p14="http://schemas.microsoft.com/office/powerpoint/2010/main" val="2304872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Filling Gaps – WP4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70144350"/>
              </p:ext>
            </p:extLst>
          </p:nvPr>
        </p:nvGraphicFramePr>
        <p:xfrm>
          <a:off x="5153822" y="1763365"/>
          <a:ext cx="6553546" cy="3339212"/>
        </p:xfrm>
        <a:graphic>
          <a:graphicData uri="http://schemas.openxmlformats.org/drawingml/2006/table">
            <a:tbl>
              <a:tblPr firstRow="1" firstCol="1" bandRow="1">
                <a:solidFill>
                  <a:schemeClr val="tx1">
                    <a:lumMod val="75000"/>
                    <a:lumOff val="25000"/>
                  </a:schemeClr>
                </a:solidFill>
                <a:tableStyleId>{21E4AEA4-8DFA-4A89-87EB-49C32662AFE0}</a:tableStyleId>
              </a:tblPr>
              <a:tblGrid>
                <a:gridCol w="807461">
                  <a:extLst>
                    <a:ext uri="{9D8B030D-6E8A-4147-A177-3AD203B41FA5}">
                      <a16:colId xmlns:a16="http://schemas.microsoft.com/office/drawing/2014/main" val="1703634585"/>
                    </a:ext>
                  </a:extLst>
                </a:gridCol>
                <a:gridCol w="2835748">
                  <a:extLst>
                    <a:ext uri="{9D8B030D-6E8A-4147-A177-3AD203B41FA5}">
                      <a16:colId xmlns:a16="http://schemas.microsoft.com/office/drawing/2014/main" val="1184453729"/>
                    </a:ext>
                  </a:extLst>
                </a:gridCol>
                <a:gridCol w="1664492">
                  <a:extLst>
                    <a:ext uri="{9D8B030D-6E8A-4147-A177-3AD203B41FA5}">
                      <a16:colId xmlns:a16="http://schemas.microsoft.com/office/drawing/2014/main" val="1347717766"/>
                    </a:ext>
                  </a:extLst>
                </a:gridCol>
                <a:gridCol w="1245845">
                  <a:extLst>
                    <a:ext uri="{9D8B030D-6E8A-4147-A177-3AD203B41FA5}">
                      <a16:colId xmlns:a16="http://schemas.microsoft.com/office/drawing/2014/main" val="1612022950"/>
                    </a:ext>
                  </a:extLst>
                </a:gridCol>
              </a:tblGrid>
              <a:tr h="912259">
                <a:tc>
                  <a:txBody>
                    <a:bodyPr/>
                    <a:lstStyle/>
                    <a:p>
                      <a:pPr marL="0" marR="0">
                        <a:spcBef>
                          <a:spcPts val="0"/>
                        </a:spcBef>
                        <a:spcAft>
                          <a:spcPts val="0"/>
                        </a:spcAft>
                      </a:pPr>
                      <a:r>
                        <a:rPr lang="en-US" sz="2000" b="0" cap="none" spc="0">
                          <a:solidFill>
                            <a:schemeClr val="bg1"/>
                          </a:solidFill>
                          <a:effectLst/>
                        </a:rPr>
                        <a:t>No.</a:t>
                      </a:r>
                      <a:endParaRPr lang="en-US" sz="2000" b="0" cap="none" spc="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167821" marR="96820" marT="129093" marB="129093"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marL="0" marR="0">
                        <a:spcBef>
                          <a:spcPts val="0"/>
                        </a:spcBef>
                        <a:spcAft>
                          <a:spcPts val="0"/>
                        </a:spcAft>
                      </a:pPr>
                      <a:r>
                        <a:rPr lang="en-US" sz="2000" b="0" cap="none" spc="0">
                          <a:solidFill>
                            <a:schemeClr val="bg1"/>
                          </a:solidFill>
                          <a:effectLst/>
                        </a:rPr>
                        <a:t>Task</a:t>
                      </a:r>
                      <a:endParaRPr lang="en-US" sz="2000" b="0" cap="none" spc="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167821" marR="96820" marT="129093" marB="129093"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marL="0" marR="0">
                        <a:spcBef>
                          <a:spcPts val="0"/>
                        </a:spcBef>
                        <a:spcAft>
                          <a:spcPts val="0"/>
                        </a:spcAft>
                      </a:pPr>
                      <a:r>
                        <a:rPr lang="en-US" sz="2000" b="0" cap="none" spc="0">
                          <a:solidFill>
                            <a:schemeClr val="bg1"/>
                          </a:solidFill>
                          <a:effectLst/>
                        </a:rPr>
                        <a:t>Responsibility</a:t>
                      </a:r>
                      <a:endParaRPr lang="en-US" sz="2000" b="0" cap="none" spc="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167821" marR="96820" marT="129093" marB="129093"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marL="0" marR="0">
                        <a:spcBef>
                          <a:spcPts val="0"/>
                        </a:spcBef>
                        <a:spcAft>
                          <a:spcPts val="0"/>
                        </a:spcAft>
                      </a:pPr>
                      <a:r>
                        <a:rPr lang="en-US" sz="2000" b="0" cap="none" spc="0">
                          <a:solidFill>
                            <a:schemeClr val="bg1"/>
                          </a:solidFill>
                          <a:effectLst/>
                        </a:rPr>
                        <a:t>Due Date</a:t>
                      </a:r>
                      <a:endParaRPr lang="en-US" sz="2000" b="0" cap="none" spc="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167821" marR="96820" marT="129093" marB="129093"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3306771045"/>
                  </a:ext>
                </a:extLst>
              </a:tr>
              <a:tr h="912259">
                <a:tc>
                  <a:txBody>
                    <a:bodyPr/>
                    <a:lstStyle/>
                    <a:p>
                      <a:pPr marL="0" marR="0">
                        <a:spcBef>
                          <a:spcPts val="0"/>
                        </a:spcBef>
                        <a:spcAft>
                          <a:spcPts val="0"/>
                        </a:spcAft>
                      </a:pPr>
                      <a:r>
                        <a:rPr lang="en-GB" sz="2000" cap="none" spc="0">
                          <a:solidFill>
                            <a:schemeClr val="bg1"/>
                          </a:solidFill>
                          <a:effectLst/>
                        </a:rPr>
                        <a:t>1</a:t>
                      </a:r>
                      <a:endParaRPr lang="en-US" sz="2000" cap="none" spc="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167821" marR="96820" marT="129093" marB="129093">
                    <a:lnL w="38100" cap="flat" cmpd="sng" algn="ctr">
                      <a:no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marL="0" marR="0">
                        <a:spcBef>
                          <a:spcPts val="0"/>
                        </a:spcBef>
                        <a:spcAft>
                          <a:spcPts val="0"/>
                        </a:spcAft>
                      </a:pPr>
                      <a:r>
                        <a:rPr lang="en-US" sz="2000" cap="none" spc="0" dirty="0">
                          <a:solidFill>
                            <a:schemeClr val="bg1"/>
                          </a:solidFill>
                          <a:effectLst/>
                        </a:rPr>
                        <a:t>Report of Art Therapy Center</a:t>
                      </a:r>
                      <a:endParaRPr lang="en-US" sz="2000" cap="none" spc="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167821" marR="96820" marT="129093" marB="129093">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marL="0" marR="0">
                        <a:spcBef>
                          <a:spcPts val="0"/>
                        </a:spcBef>
                        <a:spcAft>
                          <a:spcPts val="0"/>
                        </a:spcAft>
                      </a:pPr>
                      <a:r>
                        <a:rPr lang="en-US" sz="2000" cap="none" spc="0">
                          <a:solidFill>
                            <a:schemeClr val="bg1"/>
                          </a:solidFill>
                          <a:effectLst/>
                        </a:rPr>
                        <a:t>JUST, </a:t>
                      </a:r>
                      <a:r>
                        <a:rPr lang="en-US" sz="2000" cap="none" spc="0" err="1">
                          <a:solidFill>
                            <a:schemeClr val="bg1"/>
                          </a:solidFill>
                          <a:effectLst/>
                        </a:rPr>
                        <a:t>USousse</a:t>
                      </a:r>
                      <a:r>
                        <a:rPr lang="en-US" sz="2000" cap="none" spc="0">
                          <a:solidFill>
                            <a:schemeClr val="bg1"/>
                          </a:solidFill>
                          <a:effectLst/>
                        </a:rPr>
                        <a:t> </a:t>
                      </a:r>
                      <a:endParaRPr lang="en-US" sz="2000" cap="none" spc="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167821" marR="96820" marT="129093" marB="129093">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marL="0" marR="0">
                        <a:spcBef>
                          <a:spcPts val="0"/>
                        </a:spcBef>
                        <a:spcAft>
                          <a:spcPts val="0"/>
                        </a:spcAft>
                      </a:pPr>
                      <a:endParaRPr lang="en-US" sz="2000" cap="none" spc="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167821" marR="96820" marT="129093" marB="129093">
                    <a:lnL w="6350" cap="flat" cmpd="sng" algn="ctr">
                      <a:solidFill>
                        <a:schemeClr val="tx1">
                          <a:lumMod val="50000"/>
                          <a:lumOff val="50000"/>
                        </a:schemeClr>
                      </a:solidFill>
                      <a:prstDash val="solid"/>
                    </a:lnL>
                    <a:lnR w="38100" cap="flat" cmpd="sng" algn="ctr">
                      <a:no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1827578621"/>
                  </a:ext>
                </a:extLst>
              </a:tr>
              <a:tr h="1514694">
                <a:tc>
                  <a:txBody>
                    <a:bodyPr/>
                    <a:lstStyle/>
                    <a:p>
                      <a:pPr marL="0" marR="0">
                        <a:spcBef>
                          <a:spcPts val="0"/>
                        </a:spcBef>
                        <a:spcAft>
                          <a:spcPts val="0"/>
                        </a:spcAft>
                      </a:pPr>
                      <a:r>
                        <a:rPr lang="en-US" sz="2000" cap="none" spc="0">
                          <a:solidFill>
                            <a:schemeClr val="bg1"/>
                          </a:solidFill>
                          <a:effectLst/>
                          <a:latin typeface="Calibri" panose="020F0502020204030204" pitchFamily="34" charset="0"/>
                          <a:ea typeface="Times New Roman" panose="02020603050405020304" pitchFamily="18" charset="0"/>
                          <a:cs typeface="Arial" panose="020B0604020202020204" pitchFamily="34" charset="0"/>
                        </a:rPr>
                        <a:t>2</a:t>
                      </a:r>
                    </a:p>
                  </a:txBody>
                  <a:tcPr marL="167821" marR="96820" marT="129093" marB="129093">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marL="0" marR="0">
                        <a:spcBef>
                          <a:spcPts val="0"/>
                        </a:spcBef>
                        <a:spcAft>
                          <a:spcPts val="0"/>
                        </a:spcAft>
                      </a:pPr>
                      <a:r>
                        <a:rPr lang="en-US" sz="2000" cap="none" spc="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Sustainability Plan (On page to be added to the full sustainability plan) </a:t>
                      </a:r>
                    </a:p>
                  </a:txBody>
                  <a:tcPr marL="167821" marR="96820" marT="129093" marB="129093">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cap="none" spc="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IPP</a:t>
                      </a:r>
                    </a:p>
                  </a:txBody>
                  <a:tcPr marL="167821" marR="96820" marT="129093" marB="129093">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marL="0" marR="0">
                        <a:spcBef>
                          <a:spcPts val="0"/>
                        </a:spcBef>
                        <a:spcAft>
                          <a:spcPts val="0"/>
                        </a:spcAft>
                      </a:pPr>
                      <a:endParaRPr lang="en-US" sz="2000" cap="none" spc="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167821" marR="96820" marT="129093" marB="129093">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892052758"/>
                  </a:ext>
                </a:extLst>
              </a:tr>
            </a:tbl>
          </a:graphicData>
        </a:graphic>
      </p:graphicFrame>
    </p:spTree>
    <p:extLst>
      <p:ext uri="{BB962C8B-B14F-4D97-AF65-F5344CB8AC3E}">
        <p14:creationId xmlns:p14="http://schemas.microsoft.com/office/powerpoint/2010/main" val="4224456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WP5: Quality Control and Monitoring </a:t>
            </a:r>
            <a:endParaRPr lang="en-GB" dirty="0"/>
          </a:p>
        </p:txBody>
      </p:sp>
      <p:sp>
        <p:nvSpPr>
          <p:cNvPr id="3" name="Content Placeholder 2"/>
          <p:cNvSpPr>
            <a:spLocks noGrp="1"/>
          </p:cNvSpPr>
          <p:nvPr>
            <p:ph idx="1"/>
          </p:nvPr>
        </p:nvSpPr>
        <p:spPr/>
        <p:txBody>
          <a:bodyPr>
            <a:normAutofit fontScale="92500" lnSpcReduction="20000"/>
          </a:bodyPr>
          <a:lstStyle/>
          <a:p>
            <a:pPr marL="0" indent="0" algn="justLow">
              <a:buFont typeface="Wingdings 3" charset="2"/>
              <a:buNone/>
            </a:pPr>
            <a:r>
              <a:rPr lang="en-US" sz="2200" b="1" dirty="0">
                <a:solidFill>
                  <a:srgbClr val="003300"/>
                </a:solidFill>
              </a:rPr>
              <a:t>Work package (5): </a:t>
            </a:r>
            <a:r>
              <a:rPr lang="en-US" sz="2200" b="1" dirty="0">
                <a:solidFill>
                  <a:schemeClr val="accent2">
                    <a:lumMod val="75000"/>
                  </a:schemeClr>
                </a:solidFill>
              </a:rPr>
              <a:t>QUALITY PLAN</a:t>
            </a:r>
          </a:p>
          <a:p>
            <a:pPr marL="0" indent="0" algn="justLow">
              <a:buFont typeface="Wingdings 3" charset="2"/>
              <a:buNone/>
            </a:pPr>
            <a:r>
              <a:rPr lang="en-US" sz="2200" b="1" dirty="0">
                <a:solidFill>
                  <a:srgbClr val="003300"/>
                </a:solidFill>
              </a:rPr>
              <a:t>Duration: </a:t>
            </a:r>
            <a:r>
              <a:rPr lang="en-GB" sz="2200" b="1" dirty="0">
                <a:solidFill>
                  <a:schemeClr val="accent2">
                    <a:lumMod val="75000"/>
                  </a:schemeClr>
                </a:solidFill>
              </a:rPr>
              <a:t>M2</a:t>
            </a:r>
            <a:r>
              <a:rPr lang="en-US" sz="2200" b="1" dirty="0">
                <a:solidFill>
                  <a:schemeClr val="accent2">
                    <a:lumMod val="75000"/>
                  </a:schemeClr>
                </a:solidFill>
              </a:rPr>
              <a:t> to </a:t>
            </a:r>
            <a:r>
              <a:rPr lang="en-GB" sz="2200" b="1" dirty="0">
                <a:solidFill>
                  <a:schemeClr val="accent2">
                    <a:lumMod val="75000"/>
                  </a:schemeClr>
                </a:solidFill>
              </a:rPr>
              <a:t>M36</a:t>
            </a:r>
          </a:p>
          <a:p>
            <a:pPr marL="0" indent="0" algn="justLow">
              <a:buNone/>
            </a:pPr>
            <a:r>
              <a:rPr lang="en-US" sz="2200" b="1" dirty="0">
                <a:solidFill>
                  <a:srgbClr val="003300"/>
                </a:solidFill>
              </a:rPr>
              <a:t>Lead University: </a:t>
            </a:r>
            <a:r>
              <a:rPr lang="en-US" sz="2200" b="1" dirty="0">
                <a:solidFill>
                  <a:schemeClr val="accent2">
                    <a:lumMod val="75000"/>
                  </a:schemeClr>
                </a:solidFill>
              </a:rPr>
              <a:t>National and </a:t>
            </a:r>
            <a:r>
              <a:rPr lang="en-US" sz="2200" b="1" dirty="0" err="1">
                <a:solidFill>
                  <a:schemeClr val="accent2">
                    <a:lumMod val="75000"/>
                  </a:schemeClr>
                </a:solidFill>
              </a:rPr>
              <a:t>Kapodistrian</a:t>
            </a:r>
            <a:r>
              <a:rPr lang="en-US" sz="2200" b="1" dirty="0">
                <a:solidFill>
                  <a:schemeClr val="accent2">
                    <a:lumMod val="75000"/>
                  </a:schemeClr>
                </a:solidFill>
              </a:rPr>
              <a:t> University of Athens</a:t>
            </a:r>
          </a:p>
          <a:p>
            <a:pPr marL="0" indent="0" algn="justLow">
              <a:buNone/>
            </a:pPr>
            <a:r>
              <a:rPr lang="en-GB" sz="2200" b="1" dirty="0">
                <a:solidFill>
                  <a:srgbClr val="003300"/>
                </a:solidFill>
              </a:rPr>
              <a:t>Co-Lead University: </a:t>
            </a:r>
            <a:r>
              <a:rPr lang="en-US" sz="2200" b="1" dirty="0">
                <a:solidFill>
                  <a:schemeClr val="accent2">
                    <a:lumMod val="75000"/>
                  </a:schemeClr>
                </a:solidFill>
              </a:rPr>
              <a:t>Jordan University of Science and Technology &amp; University of </a:t>
            </a:r>
            <a:r>
              <a:rPr lang="en-US" sz="2200" b="1" dirty="0" err="1">
                <a:solidFill>
                  <a:schemeClr val="accent2">
                    <a:lumMod val="75000"/>
                  </a:schemeClr>
                </a:solidFill>
              </a:rPr>
              <a:t>Gabes</a:t>
            </a:r>
            <a:endParaRPr lang="ar-JO" sz="2200" b="1" dirty="0">
              <a:solidFill>
                <a:schemeClr val="accent2">
                  <a:lumMod val="75000"/>
                </a:schemeClr>
              </a:solidFill>
            </a:endParaRPr>
          </a:p>
          <a:p>
            <a:pPr marL="0" indent="0" algn="justLow">
              <a:buNone/>
            </a:pPr>
            <a:endParaRPr lang="en-US" sz="2200" b="1" dirty="0">
              <a:solidFill>
                <a:srgbClr val="003300"/>
              </a:solidFill>
            </a:endParaRPr>
          </a:p>
          <a:p>
            <a:pPr marL="0" indent="0" algn="justLow">
              <a:buNone/>
            </a:pPr>
            <a:r>
              <a:rPr lang="en-US" sz="2200" b="1" dirty="0">
                <a:solidFill>
                  <a:srgbClr val="003300"/>
                </a:solidFill>
              </a:rPr>
              <a:t>Description: </a:t>
            </a:r>
          </a:p>
          <a:p>
            <a:pPr marL="0" indent="0">
              <a:lnSpc>
                <a:spcPct val="160000"/>
              </a:lnSpc>
              <a:buNone/>
            </a:pPr>
            <a:r>
              <a:rPr lang="en-US" sz="1900" dirty="0"/>
              <a:t>Aims to oversee all the tasks necessary to ensure that the project is running within the scope, on time, and of expected quality. Internal as well as external quality mechanisms will function. </a:t>
            </a:r>
          </a:p>
          <a:p>
            <a:pPr marL="0" indent="0">
              <a:lnSpc>
                <a:spcPct val="160000"/>
              </a:lnSpc>
              <a:buNone/>
            </a:pPr>
            <a:r>
              <a:rPr lang="en-US" sz="1900" dirty="0"/>
              <a:t>The monitoring activities will include progress review, study of documents and review of interim, partial or pilot products/outputs. Quality Evaluation Committee (QEC) will be established consisted of representatives of EU partners.</a:t>
            </a:r>
            <a:endParaRPr lang="en-GB" sz="1900" dirty="0"/>
          </a:p>
        </p:txBody>
      </p:sp>
      <p:pic>
        <p:nvPicPr>
          <p:cNvPr id="4" name="Picture 3"/>
          <p:cNvPicPr>
            <a:picLocks noChangeAspect="1"/>
          </p:cNvPicPr>
          <p:nvPr/>
        </p:nvPicPr>
        <p:blipFill>
          <a:blip r:embed="rId2"/>
          <a:stretch>
            <a:fillRect/>
          </a:stretch>
        </p:blipFill>
        <p:spPr>
          <a:xfrm>
            <a:off x="10080770" y="1825625"/>
            <a:ext cx="2111230" cy="2111230"/>
          </a:xfrm>
          <a:prstGeom prst="rect">
            <a:avLst/>
          </a:prstGeom>
        </p:spPr>
      </p:pic>
    </p:spTree>
    <p:extLst>
      <p:ext uri="{BB962C8B-B14F-4D97-AF65-F5344CB8AC3E}">
        <p14:creationId xmlns:p14="http://schemas.microsoft.com/office/powerpoint/2010/main" val="301138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Tasks of WP5</a:t>
            </a:r>
            <a:endParaRPr lang="en-GB" dirty="0"/>
          </a:p>
        </p:txBody>
      </p:sp>
      <p:sp>
        <p:nvSpPr>
          <p:cNvPr id="3" name="Content Placeholder 2"/>
          <p:cNvSpPr>
            <a:spLocks noGrp="1"/>
          </p:cNvSpPr>
          <p:nvPr>
            <p:ph idx="1"/>
          </p:nvPr>
        </p:nvSpPr>
        <p:spPr/>
        <p:txBody>
          <a:bodyPr>
            <a:normAutofit/>
          </a:bodyPr>
          <a:lstStyle/>
          <a:p>
            <a:pPr lvl="0">
              <a:lnSpc>
                <a:spcPct val="160000"/>
              </a:lnSpc>
              <a:buFont typeface="Wingdings" panose="05000000000000000000" pitchFamily="2" charset="2"/>
              <a:buChar char="Ø"/>
            </a:pPr>
            <a:r>
              <a:rPr lang="en-GB" sz="2000" dirty="0"/>
              <a:t>Task 5.1: Quality Committee  </a:t>
            </a:r>
            <a:endParaRPr lang="en-US" sz="2000" dirty="0"/>
          </a:p>
          <a:p>
            <a:pPr lvl="0">
              <a:lnSpc>
                <a:spcPct val="160000"/>
              </a:lnSpc>
              <a:buFont typeface="Wingdings" panose="05000000000000000000" pitchFamily="2" charset="2"/>
              <a:buChar char="Ø"/>
            </a:pPr>
            <a:r>
              <a:rPr lang="en-GB" sz="2000" dirty="0"/>
              <a:t>Task 5.2: Quality and Monitoring Plan </a:t>
            </a:r>
            <a:endParaRPr lang="en-US" sz="2000" dirty="0"/>
          </a:p>
          <a:p>
            <a:pPr lvl="0">
              <a:lnSpc>
                <a:spcPct val="160000"/>
              </a:lnSpc>
              <a:buFont typeface="Wingdings" panose="05000000000000000000" pitchFamily="2" charset="2"/>
              <a:buChar char="Ø"/>
            </a:pPr>
            <a:r>
              <a:rPr lang="en-GB" sz="2000" dirty="0"/>
              <a:t>Task 5.3: Quality and Monitoring Reports </a:t>
            </a:r>
            <a:endParaRPr lang="en-US" sz="2000" dirty="0"/>
          </a:p>
          <a:p>
            <a:pPr lvl="0">
              <a:lnSpc>
                <a:spcPct val="160000"/>
              </a:lnSpc>
              <a:buFont typeface="Wingdings" panose="05000000000000000000" pitchFamily="2" charset="2"/>
              <a:buChar char="Ø"/>
            </a:pPr>
            <a:r>
              <a:rPr lang="en-GB" sz="2000" dirty="0"/>
              <a:t>Task 5.4: External Evaluation</a:t>
            </a:r>
            <a:endParaRPr lang="en-US" sz="2000" dirty="0"/>
          </a:p>
        </p:txBody>
      </p:sp>
    </p:spTree>
    <p:extLst>
      <p:ext uri="{BB962C8B-B14F-4D97-AF65-F5344CB8AC3E}">
        <p14:creationId xmlns:p14="http://schemas.microsoft.com/office/powerpoint/2010/main" val="2231551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Overall plan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23939874"/>
              </p:ext>
            </p:extLst>
          </p:nvPr>
        </p:nvGraphicFramePr>
        <p:xfrm>
          <a:off x="838200" y="1690688"/>
          <a:ext cx="10515599" cy="3946975"/>
        </p:xfrm>
        <a:graphic>
          <a:graphicData uri="http://schemas.openxmlformats.org/drawingml/2006/table">
            <a:tbl>
              <a:tblPr firstRow="1" firstCol="1" bandRow="1"/>
              <a:tblGrid>
                <a:gridCol w="611026">
                  <a:extLst>
                    <a:ext uri="{9D8B030D-6E8A-4147-A177-3AD203B41FA5}">
                      <a16:colId xmlns:a16="http://schemas.microsoft.com/office/drawing/2014/main" val="3016300725"/>
                    </a:ext>
                  </a:extLst>
                </a:gridCol>
                <a:gridCol w="5788966">
                  <a:extLst>
                    <a:ext uri="{9D8B030D-6E8A-4147-A177-3AD203B41FA5}">
                      <a16:colId xmlns:a16="http://schemas.microsoft.com/office/drawing/2014/main" val="2447001827"/>
                    </a:ext>
                  </a:extLst>
                </a:gridCol>
                <a:gridCol w="1656643">
                  <a:extLst>
                    <a:ext uri="{9D8B030D-6E8A-4147-A177-3AD203B41FA5}">
                      <a16:colId xmlns:a16="http://schemas.microsoft.com/office/drawing/2014/main" val="375645843"/>
                    </a:ext>
                  </a:extLst>
                </a:gridCol>
                <a:gridCol w="1229482">
                  <a:extLst>
                    <a:ext uri="{9D8B030D-6E8A-4147-A177-3AD203B41FA5}">
                      <a16:colId xmlns:a16="http://schemas.microsoft.com/office/drawing/2014/main" val="1262680387"/>
                    </a:ext>
                  </a:extLst>
                </a:gridCol>
                <a:gridCol w="1229482">
                  <a:extLst>
                    <a:ext uri="{9D8B030D-6E8A-4147-A177-3AD203B41FA5}">
                      <a16:colId xmlns:a16="http://schemas.microsoft.com/office/drawing/2014/main" val="1798252771"/>
                    </a:ext>
                  </a:extLst>
                </a:gridCol>
              </a:tblGrid>
              <a:tr h="339648">
                <a:tc>
                  <a:txBody>
                    <a:bodyPr/>
                    <a:lstStyle/>
                    <a:p>
                      <a:pPr marL="0" marR="0" algn="ctr">
                        <a:spcBef>
                          <a:spcPts val="0"/>
                        </a:spcBef>
                        <a:spcAft>
                          <a:spcPts val="0"/>
                        </a:spcAft>
                      </a:pPr>
                      <a:r>
                        <a:rPr lang="it-IT" sz="1400" b="1" dirty="0">
                          <a:effectLst/>
                          <a:latin typeface="Calibri" panose="020F0502020204030204" pitchFamily="34" charset="0"/>
                          <a:ea typeface="Calibri" panose="020F0502020204030204" pitchFamily="34" charset="0"/>
                          <a:cs typeface="Calibri" panose="020F0502020204030204" pitchFamily="34" charset="0"/>
                        </a:rPr>
                        <a:t>No.</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it-IT" sz="1400" b="1">
                          <a:effectLst/>
                          <a:latin typeface="Calibri" panose="020F0502020204030204" pitchFamily="34" charset="0"/>
                          <a:ea typeface="Calibri" panose="020F0502020204030204" pitchFamily="34" charset="0"/>
                          <a:cs typeface="Calibri" panose="020F0502020204030204" pitchFamily="34" charset="0"/>
                        </a:rPr>
                        <a:t>Task</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it-IT" sz="1400" b="1">
                          <a:effectLst/>
                          <a:latin typeface="Calibri" panose="020F0502020204030204" pitchFamily="34" charset="0"/>
                          <a:ea typeface="Calibri" panose="020F0502020204030204" pitchFamily="34" charset="0"/>
                          <a:cs typeface="Calibri" panose="020F0502020204030204" pitchFamily="34" charset="0"/>
                        </a:rPr>
                        <a:t>Responsibility</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it-IT" sz="1400" b="1">
                          <a:effectLst/>
                          <a:latin typeface="Calibri" panose="020F0502020204030204" pitchFamily="34" charset="0"/>
                          <a:ea typeface="Calibri" panose="020F0502020204030204" pitchFamily="34" charset="0"/>
                          <a:cs typeface="Calibri" panose="020F0502020204030204" pitchFamily="34" charset="0"/>
                        </a:rPr>
                        <a:t>Due Date</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effectLst/>
                          <a:latin typeface="Calibri" panose="020F0502020204030204" pitchFamily="34" charset="0"/>
                          <a:ea typeface="Cambria" panose="02040503050406030204" pitchFamily="18" charset="0"/>
                          <a:cs typeface="Times New Roman" panose="02020603050405020304" pitchFamily="18" charset="0"/>
                        </a:rPr>
                        <a:t>Status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8814161"/>
                  </a:ext>
                </a:extLst>
              </a:tr>
              <a:tr h="506387">
                <a:tc>
                  <a:txBody>
                    <a:bodyPr/>
                    <a:lstStyle/>
                    <a:p>
                      <a:pPr marL="0" marR="0" lvl="0" indent="0" algn="ctr" rtl="0">
                        <a:lnSpc>
                          <a:spcPct val="115000"/>
                        </a:lnSpc>
                        <a:spcBef>
                          <a:spcPts val="0"/>
                        </a:spcBef>
                        <a:spcAft>
                          <a:spcPts val="1000"/>
                        </a:spcAft>
                        <a:buFont typeface="+mj-lt"/>
                        <a:buNone/>
                      </a:pPr>
                      <a:r>
                        <a:rPr lang="en-US" sz="1400" dirty="0">
                          <a:effectLst/>
                          <a:latin typeface="Calibri" panose="020F0502020204030204" pitchFamily="34" charset="0"/>
                          <a:cs typeface="Arial" panose="020B0604020202020204" pitchFamily="34" charset="0"/>
                        </a:rPr>
                        <a:t>1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just">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Quality committee will be formed during the kick off meeting.</a:t>
                      </a:r>
                      <a:endParaRPr lang="en-US" sz="140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NKUA</a:t>
                      </a:r>
                      <a:endParaRPr lang="en-US" sz="140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it-IT"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M1-M2</a:t>
                      </a:r>
                      <a:endParaRPr lang="en-US" sz="140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Done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286448841"/>
                  </a:ext>
                </a:extLst>
              </a:tr>
              <a:tr h="486077">
                <a:tc>
                  <a:txBody>
                    <a:bodyPr/>
                    <a:lstStyle/>
                    <a:p>
                      <a:pPr marL="0" marR="0" lvl="0" indent="0" algn="ctr" rtl="0">
                        <a:lnSpc>
                          <a:spcPct val="115000"/>
                        </a:lnSpc>
                        <a:spcBef>
                          <a:spcPts val="0"/>
                        </a:spcBef>
                        <a:spcAft>
                          <a:spcPts val="1000"/>
                        </a:spcAft>
                        <a:buFont typeface="+mj-lt"/>
                        <a:buNone/>
                      </a:pPr>
                      <a:r>
                        <a:rPr lang="en-US" sz="1400" dirty="0">
                          <a:effectLst/>
                          <a:latin typeface="Calibri" panose="020F050202020403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WP leader will prepare a summary table that include all activities, deliverables of the project and their method of evaluation with their quality indicators </a:t>
                      </a:r>
                      <a:endParaRPr lang="en-US" sz="140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NKUA</a:t>
                      </a:r>
                      <a:endParaRPr lang="en-US" sz="140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it-IT"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M3</a:t>
                      </a:r>
                      <a:endParaRPr lang="en-US" sz="140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Done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465260576"/>
                  </a:ext>
                </a:extLst>
              </a:tr>
              <a:tr h="635199">
                <a:tc>
                  <a:txBody>
                    <a:bodyPr/>
                    <a:lstStyle/>
                    <a:p>
                      <a:pPr marL="0" marR="0" lvl="0" indent="0" algn="ctr" rtl="0">
                        <a:lnSpc>
                          <a:spcPct val="115000"/>
                        </a:lnSpc>
                        <a:spcBef>
                          <a:spcPts val="0"/>
                        </a:spcBef>
                        <a:spcAft>
                          <a:spcPts val="1000"/>
                        </a:spcAft>
                        <a:buFont typeface="+mj-lt"/>
                        <a:buNone/>
                      </a:pPr>
                      <a:r>
                        <a:rPr lang="en-US" sz="1400" dirty="0">
                          <a:effectLst/>
                          <a:latin typeface="Calibri" panose="020F0502020204030204" pitchFamily="34" charset="0"/>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just">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WP leader will set a Quality and Monitoring Plan for the WP with due dates annexed with the quality assurance tools (i.e. evaluation forms, checklists, etc.) </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NKUA</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M6</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Done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646729132"/>
                  </a:ext>
                </a:extLst>
              </a:tr>
              <a:tr h="658261">
                <a:tc>
                  <a:txBody>
                    <a:bodyPr/>
                    <a:lstStyle/>
                    <a:p>
                      <a:pPr marL="0" marR="0" lvl="0" indent="0" algn="ctr" rtl="0">
                        <a:lnSpc>
                          <a:spcPct val="115000"/>
                        </a:lnSpc>
                        <a:spcBef>
                          <a:spcPts val="0"/>
                        </a:spcBef>
                        <a:spcAft>
                          <a:spcPts val="1000"/>
                        </a:spcAft>
                        <a:buFont typeface="+mj-lt"/>
                        <a:buNone/>
                      </a:pPr>
                      <a:r>
                        <a:rPr lang="en-US" sz="1400" dirty="0">
                          <a:effectLst/>
                          <a:latin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WP leader will prepare online evaluation links for all meetings, workshops and circulate them to partners after each event, and the results will be analyzed by the WP leader and the co-leaders</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NKUA</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JUST</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UNIVGB</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it-IT" sz="1400">
                          <a:effectLst/>
                          <a:latin typeface="Calibri" panose="020F0502020204030204" pitchFamily="34" charset="0"/>
                          <a:ea typeface="Calibri" panose="020F0502020204030204" pitchFamily="34" charset="0"/>
                          <a:cs typeface="Calibri" panose="020F0502020204030204" pitchFamily="34" charset="0"/>
                        </a:rPr>
                        <a:t>Over Project life</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ea typeface="Cambria" panose="02040503050406030204" pitchFamily="18" charset="0"/>
                          <a:cs typeface="Times New Roman" panose="02020603050405020304" pitchFamily="18" charset="0"/>
                        </a:rPr>
                        <a:t>Done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172963277"/>
                  </a:ext>
                </a:extLst>
              </a:tr>
              <a:tr h="658261">
                <a:tc>
                  <a:txBody>
                    <a:bodyPr/>
                    <a:lstStyle/>
                    <a:p>
                      <a:pPr marL="0" marR="0" lvl="0" indent="0" algn="ctr" rtl="0">
                        <a:lnSpc>
                          <a:spcPct val="115000"/>
                        </a:lnSpc>
                        <a:spcBef>
                          <a:spcPts val="0"/>
                        </a:spcBef>
                        <a:spcAft>
                          <a:spcPts val="1000"/>
                        </a:spcAft>
                        <a:buFont typeface="+mj-lt"/>
                        <a:buNone/>
                      </a:pPr>
                      <a:r>
                        <a:rPr lang="en-US" sz="1400" dirty="0">
                          <a:effectLst/>
                          <a:latin typeface="Calibri" panose="020F0502020204030204" pitchFamily="34" charset="0"/>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just">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Courses will be peer reviewed against a developed checklist; courses committee will revise the prepared material accordingly.</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Quality Committee</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and</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Scientific Committee</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it-IT" sz="1400">
                          <a:effectLst/>
                          <a:latin typeface="Calibri" panose="020F0502020204030204" pitchFamily="34" charset="0"/>
                          <a:ea typeface="Calibri" panose="020F0502020204030204" pitchFamily="34" charset="0"/>
                          <a:cs typeface="Calibri" panose="020F0502020204030204" pitchFamily="34" charset="0"/>
                        </a:rPr>
                        <a:t>M15</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Calibri" panose="020F0502020204030204" pitchFamily="34" charset="0"/>
                          <a:ea typeface="Cambria" panose="02040503050406030204" pitchFamily="18" charset="0"/>
                          <a:cs typeface="Times New Roman" panose="02020603050405020304" pitchFamily="18" charset="0"/>
                        </a:rPr>
                        <a:t>Done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194604832"/>
                  </a:ext>
                </a:extLst>
              </a:tr>
              <a:tr h="658261">
                <a:tc>
                  <a:txBody>
                    <a:bodyPr/>
                    <a:lstStyle/>
                    <a:p>
                      <a:pPr marL="0" marR="0" lvl="0" indent="0" algn="ctr" rtl="0">
                        <a:lnSpc>
                          <a:spcPct val="115000"/>
                        </a:lnSpc>
                        <a:spcBef>
                          <a:spcPts val="0"/>
                        </a:spcBef>
                        <a:spcAft>
                          <a:spcPts val="1000"/>
                        </a:spcAft>
                        <a:buFont typeface="+mj-lt"/>
                        <a:buNone/>
                      </a:pPr>
                      <a:r>
                        <a:rPr lang="en-US" sz="1400" dirty="0">
                          <a:effectLst/>
                          <a:latin typeface="Calibri" panose="020F0502020204030204" pitchFamily="34" charset="0"/>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WP leader will prepare online evaluation links for all piloted courses, and circulate them to partners, and the results will be analyzed by the WP leader</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NKUA</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JUST</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UNIVGB</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M20-M36</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ea typeface="Cambria" panose="02040503050406030204" pitchFamily="18" charset="0"/>
                          <a:cs typeface="Times New Roman" panose="02020603050405020304" pitchFamily="18" charset="0"/>
                        </a:rPr>
                        <a:t>Done ( 2 Phases)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389209943"/>
                  </a:ext>
                </a:extLst>
              </a:tr>
            </a:tbl>
          </a:graphicData>
        </a:graphic>
      </p:graphicFrame>
    </p:spTree>
    <p:extLst>
      <p:ext uri="{BB962C8B-B14F-4D97-AF65-F5344CB8AC3E}">
        <p14:creationId xmlns:p14="http://schemas.microsoft.com/office/powerpoint/2010/main" val="133729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Overall plan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34763977"/>
              </p:ext>
            </p:extLst>
          </p:nvPr>
        </p:nvGraphicFramePr>
        <p:xfrm>
          <a:off x="838200" y="2198253"/>
          <a:ext cx="10515600" cy="2627079"/>
        </p:xfrm>
        <a:graphic>
          <a:graphicData uri="http://schemas.openxmlformats.org/drawingml/2006/table">
            <a:tbl>
              <a:tblPr firstRow="1" firstCol="1" bandRow="1"/>
              <a:tblGrid>
                <a:gridCol w="570942">
                  <a:extLst>
                    <a:ext uri="{9D8B030D-6E8A-4147-A177-3AD203B41FA5}">
                      <a16:colId xmlns:a16="http://schemas.microsoft.com/office/drawing/2014/main" val="3016300725"/>
                    </a:ext>
                  </a:extLst>
                </a:gridCol>
                <a:gridCol w="4270540">
                  <a:extLst>
                    <a:ext uri="{9D8B030D-6E8A-4147-A177-3AD203B41FA5}">
                      <a16:colId xmlns:a16="http://schemas.microsoft.com/office/drawing/2014/main" val="2447001827"/>
                    </a:ext>
                  </a:extLst>
                </a:gridCol>
                <a:gridCol w="1996802">
                  <a:extLst>
                    <a:ext uri="{9D8B030D-6E8A-4147-A177-3AD203B41FA5}">
                      <a16:colId xmlns:a16="http://schemas.microsoft.com/office/drawing/2014/main" val="375645843"/>
                    </a:ext>
                  </a:extLst>
                </a:gridCol>
                <a:gridCol w="1838658">
                  <a:extLst>
                    <a:ext uri="{9D8B030D-6E8A-4147-A177-3AD203B41FA5}">
                      <a16:colId xmlns:a16="http://schemas.microsoft.com/office/drawing/2014/main" val="1262680387"/>
                    </a:ext>
                  </a:extLst>
                </a:gridCol>
                <a:gridCol w="1838658">
                  <a:extLst>
                    <a:ext uri="{9D8B030D-6E8A-4147-A177-3AD203B41FA5}">
                      <a16:colId xmlns:a16="http://schemas.microsoft.com/office/drawing/2014/main" val="3805872787"/>
                    </a:ext>
                  </a:extLst>
                </a:gridCol>
              </a:tblGrid>
              <a:tr h="350983">
                <a:tc>
                  <a:txBody>
                    <a:bodyPr/>
                    <a:lstStyle/>
                    <a:p>
                      <a:pPr marL="0" marR="0" algn="ctr">
                        <a:spcBef>
                          <a:spcPts val="0"/>
                        </a:spcBef>
                        <a:spcAft>
                          <a:spcPts val="0"/>
                        </a:spcAft>
                      </a:pPr>
                      <a:r>
                        <a:rPr lang="it-IT" sz="1400" b="1" dirty="0">
                          <a:effectLst/>
                          <a:latin typeface="Calibri" panose="020F0502020204030204" pitchFamily="34" charset="0"/>
                          <a:ea typeface="Calibri" panose="020F0502020204030204" pitchFamily="34" charset="0"/>
                          <a:cs typeface="Calibri" panose="020F0502020204030204" pitchFamily="34" charset="0"/>
                        </a:rPr>
                        <a:t>No.</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it-IT" sz="1400" b="1">
                          <a:effectLst/>
                          <a:latin typeface="Calibri" panose="020F0502020204030204" pitchFamily="34" charset="0"/>
                          <a:ea typeface="Calibri" panose="020F0502020204030204" pitchFamily="34" charset="0"/>
                          <a:cs typeface="Calibri" panose="020F0502020204030204" pitchFamily="34" charset="0"/>
                        </a:rPr>
                        <a:t>Task</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it-IT" sz="1400" b="1">
                          <a:effectLst/>
                          <a:latin typeface="Calibri" panose="020F0502020204030204" pitchFamily="34" charset="0"/>
                          <a:ea typeface="Calibri" panose="020F0502020204030204" pitchFamily="34" charset="0"/>
                          <a:cs typeface="Calibri" panose="020F0502020204030204" pitchFamily="34" charset="0"/>
                        </a:rPr>
                        <a:t>Responsibility</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it-IT" sz="1400" b="1" dirty="0">
                          <a:effectLst/>
                          <a:latin typeface="Calibri" panose="020F0502020204030204" pitchFamily="34" charset="0"/>
                          <a:ea typeface="Calibri" panose="020F0502020204030204" pitchFamily="34" charset="0"/>
                          <a:cs typeface="Calibri" panose="020F0502020204030204" pitchFamily="34" charset="0"/>
                        </a:rPr>
                        <a:t>Due Date</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Status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8814161"/>
                  </a:ext>
                </a:extLst>
              </a:tr>
              <a:tr h="1133717">
                <a:tc>
                  <a:txBody>
                    <a:bodyPr/>
                    <a:lstStyle/>
                    <a:p>
                      <a:pPr marL="0" lvl="0" indent="0" algn="ctr" rtl="0">
                        <a:buFont typeface="+mj-lt"/>
                        <a:buNone/>
                      </a:pPr>
                      <a:r>
                        <a:rPr lang="en-US" sz="1400" dirty="0">
                          <a:effectLst/>
                          <a:latin typeface="Calibri" panose="020F0502020204030204" pitchFamily="34" charset="0"/>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400" b="0" dirty="0">
                          <a:effectLst/>
                          <a:latin typeface="Calibri" panose="020F0502020204030204" pitchFamily="34" charset="0"/>
                          <a:ea typeface="Calibri" panose="020F0502020204030204" pitchFamily="34" charset="0"/>
                          <a:cs typeface="Calibri" panose="020F0502020204030204" pitchFamily="34" charset="0"/>
                        </a:rPr>
                        <a:t>3 Quality committee meetings will be conducted in Brescia, Brussels, Sousse</a:t>
                      </a:r>
                      <a:endParaRPr lang="en-US" sz="1400" b="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b="0" dirty="0">
                          <a:effectLst/>
                          <a:latin typeface="Calibri" panose="020F0502020204030204" pitchFamily="34" charset="0"/>
                          <a:ea typeface="Calibri" panose="020F0502020204030204" pitchFamily="34" charset="0"/>
                          <a:cs typeface="Calibri" panose="020F0502020204030204" pitchFamily="34" charset="0"/>
                        </a:rPr>
                        <a:t>NKUA</a:t>
                      </a:r>
                      <a:endParaRPr lang="en-US" sz="1400" b="0" dirty="0">
                        <a:effectLst/>
                        <a:latin typeface="Calibri" panose="020F0502020204030204" pitchFamily="34" charset="0"/>
                        <a:ea typeface="Cambria" panose="02040503050406030204" pitchFamily="18" charset="0"/>
                        <a:cs typeface="Times New Roman" panose="02020603050405020304" pitchFamily="18" charset="0"/>
                      </a:endParaRPr>
                    </a:p>
                    <a:p>
                      <a:pPr marL="0" marR="0" algn="ctr">
                        <a:spcBef>
                          <a:spcPts val="0"/>
                        </a:spcBef>
                        <a:spcAft>
                          <a:spcPts val="0"/>
                        </a:spcAft>
                      </a:pPr>
                      <a:r>
                        <a:rPr lang="en-US" sz="1400" b="0" dirty="0">
                          <a:effectLst/>
                          <a:latin typeface="Calibri" panose="020F0502020204030204" pitchFamily="34" charset="0"/>
                          <a:ea typeface="Calibri" panose="020F0502020204030204" pitchFamily="34" charset="0"/>
                          <a:cs typeface="Calibri" panose="020F0502020204030204" pitchFamily="34" charset="0"/>
                        </a:rPr>
                        <a:t>JUST</a:t>
                      </a:r>
                      <a:endParaRPr lang="en-US" sz="1400" b="0" dirty="0">
                        <a:effectLst/>
                        <a:latin typeface="Calibri" panose="020F0502020204030204" pitchFamily="34" charset="0"/>
                        <a:ea typeface="Cambria" panose="02040503050406030204" pitchFamily="18" charset="0"/>
                        <a:cs typeface="Times New Roman" panose="02020603050405020304" pitchFamily="18" charset="0"/>
                      </a:endParaRPr>
                    </a:p>
                    <a:p>
                      <a:pPr marL="0" marR="0" algn="ctr">
                        <a:spcBef>
                          <a:spcPts val="0"/>
                        </a:spcBef>
                        <a:spcAft>
                          <a:spcPts val="0"/>
                        </a:spcAft>
                      </a:pPr>
                      <a:r>
                        <a:rPr lang="en-US" sz="1400" b="0" dirty="0">
                          <a:effectLst/>
                          <a:latin typeface="Calibri" panose="020F0502020204030204" pitchFamily="34" charset="0"/>
                          <a:ea typeface="Calibri" panose="020F0502020204030204" pitchFamily="34" charset="0"/>
                          <a:cs typeface="Calibri" panose="020F0502020204030204" pitchFamily="34" charset="0"/>
                        </a:rPr>
                        <a:t>UNIVGB</a:t>
                      </a:r>
                      <a:endParaRPr lang="en-US" sz="1400" b="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b="0" dirty="0">
                          <a:effectLst/>
                          <a:latin typeface="Calibri" panose="020F0502020204030204" pitchFamily="34" charset="0"/>
                          <a:ea typeface="Calibri" panose="020F0502020204030204" pitchFamily="34" charset="0"/>
                          <a:cs typeface="Calibri" panose="020F0502020204030204" pitchFamily="34" charset="0"/>
                        </a:rPr>
                        <a:t>With the 3 steering committee meetings</a:t>
                      </a:r>
                      <a:endParaRPr lang="en-US" sz="1400" b="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b="0" dirty="0">
                          <a:effectLst/>
                          <a:latin typeface="Calibri" panose="020F0502020204030204" pitchFamily="34" charset="0"/>
                          <a:ea typeface="Cambria" panose="02040503050406030204" pitchFamily="18" charset="0"/>
                          <a:cs typeface="Times New Roman" panose="02020603050405020304" pitchFamily="18" charset="0"/>
                        </a:rPr>
                        <a:t>3 meetings </a:t>
                      </a:r>
                    </a:p>
                    <a:p>
                      <a:pPr marL="0" marR="0" algn="ctr">
                        <a:spcBef>
                          <a:spcPts val="0"/>
                        </a:spcBef>
                        <a:spcAft>
                          <a:spcPts val="0"/>
                        </a:spcAft>
                      </a:pPr>
                      <a:r>
                        <a:rPr lang="en-US" sz="1400" b="0" dirty="0">
                          <a:effectLst/>
                          <a:latin typeface="Calibri" panose="020F0502020204030204" pitchFamily="34" charset="0"/>
                          <a:ea typeface="Cambria" panose="02040503050406030204" pitchFamily="18" charset="0"/>
                          <a:cs typeface="Times New Roman" panose="02020603050405020304" pitchFamily="18" charset="0"/>
                        </a:rPr>
                        <a:t>(Tunisia, Jordan, ONLINE)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286448841"/>
                  </a:ext>
                </a:extLst>
              </a:tr>
              <a:tr h="502299">
                <a:tc>
                  <a:txBody>
                    <a:bodyPr/>
                    <a:lstStyle/>
                    <a:p>
                      <a:pPr marL="0" lvl="0" indent="0" algn="ctr" rtl="0">
                        <a:buFont typeface="+mj-lt"/>
                        <a:buNone/>
                      </a:pPr>
                      <a:r>
                        <a:rPr lang="en-US" sz="1400" dirty="0">
                          <a:effectLst/>
                          <a:latin typeface="Calibri" panose="020F0502020204030204" pitchFamily="34"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0">
                          <a:effectLst/>
                          <a:latin typeface="Calibri" panose="020F0502020204030204" pitchFamily="34" charset="0"/>
                          <a:ea typeface="Calibri" panose="020F0502020204030204" pitchFamily="34" charset="0"/>
                          <a:cs typeface="Calibri" panose="020F0502020204030204" pitchFamily="34" charset="0"/>
                        </a:rPr>
                        <a:t>External evaluator will be appointed by WP leader  </a:t>
                      </a:r>
                      <a:endParaRPr lang="en-US" sz="1400" b="0">
                        <a:effectLst/>
                        <a:latin typeface="Calibri" panose="020F0502020204030204" pitchFamily="34" charset="0"/>
                        <a:ea typeface="Cambria" panose="02040503050406030204" pitchFamily="18" charset="0"/>
                        <a:cs typeface="Times New Roman" panose="02020603050405020304" pitchFamily="18" charset="0"/>
                      </a:endParaRPr>
                    </a:p>
                    <a:p>
                      <a:pPr marL="0" marR="0">
                        <a:spcBef>
                          <a:spcPts val="0"/>
                        </a:spcBef>
                        <a:spcAft>
                          <a:spcPts val="0"/>
                        </a:spcAft>
                      </a:pPr>
                      <a:r>
                        <a:rPr lang="en-US" sz="1400" b="0">
                          <a:effectLst/>
                          <a:latin typeface="Calibri" panose="020F0502020204030204" pitchFamily="34" charset="0"/>
                          <a:ea typeface="Calibri" panose="020F0502020204030204" pitchFamily="34" charset="0"/>
                          <a:cs typeface="Calibri" panose="020F0502020204030204" pitchFamily="34" charset="0"/>
                        </a:rPr>
                        <a:t> </a:t>
                      </a:r>
                      <a:endParaRPr lang="en-US" sz="1400" b="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0" dirty="0">
                          <a:effectLst/>
                          <a:latin typeface="Calibri" panose="020F0502020204030204" pitchFamily="34" charset="0"/>
                          <a:ea typeface="Calibri" panose="020F0502020204030204" pitchFamily="34" charset="0"/>
                          <a:cs typeface="Calibri" panose="020F0502020204030204" pitchFamily="34" charset="0"/>
                        </a:rPr>
                        <a:t>NKUA</a:t>
                      </a:r>
                      <a:endParaRPr lang="en-US" sz="1400" b="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0" dirty="0">
                          <a:effectLst/>
                          <a:latin typeface="Calibri" panose="020F0502020204030204" pitchFamily="34" charset="0"/>
                          <a:ea typeface="Calibri" panose="020F0502020204030204" pitchFamily="34" charset="0"/>
                          <a:cs typeface="Calibri" panose="020F0502020204030204" pitchFamily="34" charset="0"/>
                        </a:rPr>
                        <a:t>M10</a:t>
                      </a:r>
                      <a:endParaRPr lang="en-US" sz="1400" b="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0" dirty="0">
                          <a:effectLst/>
                          <a:latin typeface="Calibri" panose="020F0502020204030204" pitchFamily="34" charset="0"/>
                          <a:ea typeface="Cambria" panose="02040503050406030204" pitchFamily="18" charset="0"/>
                          <a:cs typeface="Times New Roman" panose="02020603050405020304" pitchFamily="18" charset="0"/>
                        </a:rPr>
                        <a:t>Done , Hired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465260576"/>
                  </a:ext>
                </a:extLst>
              </a:tr>
              <a:tr h="502299">
                <a:tc>
                  <a:txBody>
                    <a:bodyPr/>
                    <a:lstStyle/>
                    <a:p>
                      <a:pPr marL="0" lvl="0" indent="0" algn="ctr" rtl="0">
                        <a:buFont typeface="+mj-lt"/>
                        <a:buNone/>
                      </a:pPr>
                      <a:r>
                        <a:rPr lang="en-US" sz="1400" dirty="0">
                          <a:effectLst/>
                          <a:latin typeface="Calibri" panose="020F0502020204030204" pitchFamily="34" charset="0"/>
                          <a:cs typeface="Arial" panose="020B0604020202020204" pitchFamily="34"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400" b="0" dirty="0">
                          <a:effectLst/>
                          <a:latin typeface="Calibri" panose="020F0502020204030204" pitchFamily="34" charset="0"/>
                          <a:ea typeface="Calibri" panose="020F0502020204030204" pitchFamily="34" charset="0"/>
                          <a:cs typeface="Calibri" panose="020F0502020204030204" pitchFamily="34" charset="0"/>
                        </a:rPr>
                        <a:t>Progress report to be provided by WP leader every 6 months based on collected feedback from Co-Leaders</a:t>
                      </a:r>
                      <a:endParaRPr lang="en-US" sz="1400" b="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b="0" dirty="0">
                          <a:effectLst/>
                          <a:latin typeface="Calibri" panose="020F0502020204030204" pitchFamily="34" charset="0"/>
                          <a:ea typeface="Calibri" panose="020F0502020204030204" pitchFamily="34" charset="0"/>
                          <a:cs typeface="Calibri" panose="020F0502020204030204" pitchFamily="34" charset="0"/>
                        </a:rPr>
                        <a:t>NKUA</a:t>
                      </a:r>
                      <a:endParaRPr lang="en-US" sz="1400" b="0" dirty="0">
                        <a:effectLst/>
                        <a:latin typeface="Calibri" panose="020F0502020204030204" pitchFamily="34" charset="0"/>
                        <a:ea typeface="Cambria" panose="02040503050406030204" pitchFamily="18" charset="0"/>
                        <a:cs typeface="Times New Roman" panose="02020603050405020304" pitchFamily="18" charset="0"/>
                      </a:endParaRPr>
                    </a:p>
                    <a:p>
                      <a:pPr marL="0" marR="0" algn="ctr">
                        <a:spcBef>
                          <a:spcPts val="0"/>
                        </a:spcBef>
                        <a:spcAft>
                          <a:spcPts val="0"/>
                        </a:spcAft>
                      </a:pPr>
                      <a:r>
                        <a:rPr lang="en-US" sz="1400" b="0" dirty="0">
                          <a:effectLst/>
                          <a:latin typeface="Calibri" panose="020F0502020204030204" pitchFamily="34" charset="0"/>
                          <a:ea typeface="Calibri" panose="020F0502020204030204" pitchFamily="34" charset="0"/>
                          <a:cs typeface="Calibri" panose="020F0502020204030204" pitchFamily="34" charset="0"/>
                        </a:rPr>
                        <a:t>JUST</a:t>
                      </a:r>
                      <a:endParaRPr lang="en-US" sz="1400" b="0" dirty="0">
                        <a:effectLst/>
                        <a:latin typeface="Calibri" panose="020F0502020204030204" pitchFamily="34" charset="0"/>
                        <a:ea typeface="Cambria" panose="02040503050406030204" pitchFamily="18" charset="0"/>
                        <a:cs typeface="Times New Roman" panose="02020603050405020304" pitchFamily="18" charset="0"/>
                      </a:endParaRPr>
                    </a:p>
                    <a:p>
                      <a:pPr marL="0" marR="0" algn="ctr">
                        <a:spcBef>
                          <a:spcPts val="0"/>
                        </a:spcBef>
                        <a:spcAft>
                          <a:spcPts val="0"/>
                        </a:spcAft>
                      </a:pPr>
                      <a:r>
                        <a:rPr lang="en-US" sz="1400" b="0" dirty="0">
                          <a:effectLst/>
                          <a:latin typeface="Calibri" panose="020F0502020204030204" pitchFamily="34" charset="0"/>
                          <a:ea typeface="Calibri" panose="020F0502020204030204" pitchFamily="34" charset="0"/>
                          <a:cs typeface="Calibri" panose="020F0502020204030204" pitchFamily="34" charset="0"/>
                        </a:rPr>
                        <a:t>UNIVGB</a:t>
                      </a:r>
                      <a:endParaRPr lang="en-US" sz="1400" b="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it-IT" sz="1400" b="0" dirty="0">
                          <a:effectLst/>
                          <a:latin typeface="Calibri" panose="020F0502020204030204" pitchFamily="34" charset="0"/>
                          <a:ea typeface="Calibri" panose="020F0502020204030204" pitchFamily="34" charset="0"/>
                          <a:cs typeface="Calibri" panose="020F0502020204030204" pitchFamily="34" charset="0"/>
                        </a:rPr>
                        <a:t>M6, M12, M18, M24, M30, M36</a:t>
                      </a:r>
                      <a:endParaRPr lang="en-US" sz="1400" b="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b="0" dirty="0">
                          <a:effectLst/>
                          <a:latin typeface="Calibri" panose="020F0502020204030204" pitchFamily="34" charset="0"/>
                          <a:ea typeface="Cambria" panose="02040503050406030204" pitchFamily="18" charset="0"/>
                          <a:cs typeface="Times New Roman" panose="02020603050405020304" pitchFamily="18" charset="0"/>
                        </a:rPr>
                        <a:t>6 reports</a:t>
                      </a:r>
                      <a:r>
                        <a:rPr lang="en-US" sz="1400" b="0" baseline="0" dirty="0">
                          <a:effectLst/>
                          <a:latin typeface="Calibri" panose="020F0502020204030204" pitchFamily="34" charset="0"/>
                          <a:ea typeface="Cambria" panose="02040503050406030204" pitchFamily="18" charset="0"/>
                          <a:cs typeface="Times New Roman" panose="02020603050405020304" pitchFamily="18" charset="0"/>
                        </a:rPr>
                        <a:t> are received</a:t>
                      </a:r>
                    </a:p>
                    <a:p>
                      <a:pPr marL="0" marR="0" algn="ctr">
                        <a:spcBef>
                          <a:spcPts val="0"/>
                        </a:spcBef>
                        <a:spcAft>
                          <a:spcPts val="0"/>
                        </a:spcAft>
                      </a:pPr>
                      <a:r>
                        <a:rPr lang="en-US" sz="1400" b="0" baseline="0" dirty="0">
                          <a:effectLst/>
                          <a:latin typeface="Calibri" panose="020F0502020204030204" pitchFamily="34" charset="0"/>
                          <a:ea typeface="Cambria" panose="02040503050406030204" pitchFamily="18" charset="0"/>
                          <a:cs typeface="Times New Roman" panose="02020603050405020304" pitchFamily="18" charset="0"/>
                        </a:rPr>
                        <a:t>Remaining 1 report  </a:t>
                      </a:r>
                      <a:endParaRPr lang="en-US" sz="1400" b="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646729132"/>
                  </a:ext>
                </a:extLst>
              </a:tr>
            </a:tbl>
          </a:graphicData>
        </a:graphic>
      </p:graphicFrame>
    </p:spTree>
    <p:extLst>
      <p:ext uri="{BB962C8B-B14F-4D97-AF65-F5344CB8AC3E}">
        <p14:creationId xmlns:p14="http://schemas.microsoft.com/office/powerpoint/2010/main" val="2688630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Filling Gaps – WP5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2110124"/>
              </p:ext>
            </p:extLst>
          </p:nvPr>
        </p:nvGraphicFramePr>
        <p:xfrm>
          <a:off x="5153822" y="736975"/>
          <a:ext cx="6553546" cy="5391994"/>
        </p:xfrm>
        <a:graphic>
          <a:graphicData uri="http://schemas.openxmlformats.org/drawingml/2006/table">
            <a:tbl>
              <a:tblPr firstRow="1" firstCol="1" bandRow="1">
                <a:tableStyleId>{21E4AEA4-8DFA-4A89-87EB-49C32662AFE0}</a:tableStyleId>
              </a:tblPr>
              <a:tblGrid>
                <a:gridCol w="747728">
                  <a:extLst>
                    <a:ext uri="{9D8B030D-6E8A-4147-A177-3AD203B41FA5}">
                      <a16:colId xmlns:a16="http://schemas.microsoft.com/office/drawing/2014/main" val="408945344"/>
                    </a:ext>
                  </a:extLst>
                </a:gridCol>
                <a:gridCol w="2871383">
                  <a:extLst>
                    <a:ext uri="{9D8B030D-6E8A-4147-A177-3AD203B41FA5}">
                      <a16:colId xmlns:a16="http://schemas.microsoft.com/office/drawing/2014/main" val="1260060682"/>
                    </a:ext>
                  </a:extLst>
                </a:gridCol>
                <a:gridCol w="2031978">
                  <a:extLst>
                    <a:ext uri="{9D8B030D-6E8A-4147-A177-3AD203B41FA5}">
                      <a16:colId xmlns:a16="http://schemas.microsoft.com/office/drawing/2014/main" val="628702390"/>
                    </a:ext>
                  </a:extLst>
                </a:gridCol>
                <a:gridCol w="902457">
                  <a:extLst>
                    <a:ext uri="{9D8B030D-6E8A-4147-A177-3AD203B41FA5}">
                      <a16:colId xmlns:a16="http://schemas.microsoft.com/office/drawing/2014/main" val="177357479"/>
                    </a:ext>
                  </a:extLst>
                </a:gridCol>
              </a:tblGrid>
              <a:tr h="712991">
                <a:tc>
                  <a:txBody>
                    <a:bodyPr/>
                    <a:lstStyle/>
                    <a:p>
                      <a:pPr marL="0" marR="0">
                        <a:spcBef>
                          <a:spcPts val="0"/>
                        </a:spcBef>
                        <a:spcAft>
                          <a:spcPts val="0"/>
                        </a:spcAft>
                      </a:pPr>
                      <a:r>
                        <a:rPr lang="it-IT" sz="2200">
                          <a:effectLst/>
                        </a:rPr>
                        <a:t>No.</a:t>
                      </a:r>
                      <a:endParaRPr lang="en-US" sz="2400">
                        <a:effectLst/>
                        <a:latin typeface="Calibri" panose="020F0502020204030204" pitchFamily="34" charset="0"/>
                        <a:ea typeface="Cambria" panose="02040503050406030204" pitchFamily="18" charset="0"/>
                        <a:cs typeface="Times New Roman" panose="02020603050405020304" pitchFamily="18" charset="0"/>
                      </a:endParaRPr>
                    </a:p>
                  </a:txBody>
                  <a:tcPr marL="83554" marR="83554" marT="0" marB="0"/>
                </a:tc>
                <a:tc>
                  <a:txBody>
                    <a:bodyPr/>
                    <a:lstStyle/>
                    <a:p>
                      <a:pPr marL="0" marR="0">
                        <a:spcBef>
                          <a:spcPts val="0"/>
                        </a:spcBef>
                        <a:spcAft>
                          <a:spcPts val="0"/>
                        </a:spcAft>
                      </a:pPr>
                      <a:r>
                        <a:rPr lang="it-IT" sz="2200">
                          <a:effectLst/>
                        </a:rPr>
                        <a:t>Task</a:t>
                      </a:r>
                      <a:endParaRPr lang="en-US" sz="2400">
                        <a:effectLst/>
                        <a:latin typeface="Calibri" panose="020F0502020204030204" pitchFamily="34" charset="0"/>
                        <a:ea typeface="Cambria" panose="02040503050406030204" pitchFamily="18" charset="0"/>
                        <a:cs typeface="Times New Roman" panose="02020603050405020304" pitchFamily="18" charset="0"/>
                      </a:endParaRPr>
                    </a:p>
                  </a:txBody>
                  <a:tcPr marL="83554" marR="83554" marT="0" marB="0"/>
                </a:tc>
                <a:tc>
                  <a:txBody>
                    <a:bodyPr/>
                    <a:lstStyle/>
                    <a:p>
                      <a:pPr marL="0" marR="0">
                        <a:spcBef>
                          <a:spcPts val="0"/>
                        </a:spcBef>
                        <a:spcAft>
                          <a:spcPts val="0"/>
                        </a:spcAft>
                      </a:pPr>
                      <a:r>
                        <a:rPr lang="it-IT" sz="2200">
                          <a:effectLst/>
                        </a:rPr>
                        <a:t>Responsibility</a:t>
                      </a:r>
                      <a:endParaRPr lang="en-US" sz="2400">
                        <a:effectLst/>
                        <a:latin typeface="Calibri" panose="020F0502020204030204" pitchFamily="34" charset="0"/>
                        <a:ea typeface="Cambria" panose="02040503050406030204" pitchFamily="18" charset="0"/>
                        <a:cs typeface="Times New Roman" panose="02020603050405020304" pitchFamily="18" charset="0"/>
                      </a:endParaRPr>
                    </a:p>
                  </a:txBody>
                  <a:tcPr marL="83554" marR="83554" marT="0" marB="0"/>
                </a:tc>
                <a:tc>
                  <a:txBody>
                    <a:bodyPr/>
                    <a:lstStyle/>
                    <a:p>
                      <a:pPr marL="0" marR="0">
                        <a:spcBef>
                          <a:spcPts val="0"/>
                        </a:spcBef>
                        <a:spcAft>
                          <a:spcPts val="0"/>
                        </a:spcAft>
                      </a:pPr>
                      <a:r>
                        <a:rPr lang="it-IT" sz="2200">
                          <a:effectLst/>
                        </a:rPr>
                        <a:t>Due Date</a:t>
                      </a:r>
                      <a:endParaRPr lang="en-US" sz="2400">
                        <a:effectLst/>
                        <a:latin typeface="Calibri" panose="020F0502020204030204" pitchFamily="34" charset="0"/>
                        <a:ea typeface="Cambria" panose="02040503050406030204" pitchFamily="18" charset="0"/>
                        <a:cs typeface="Times New Roman" panose="02020603050405020304" pitchFamily="18" charset="0"/>
                      </a:endParaRPr>
                    </a:p>
                  </a:txBody>
                  <a:tcPr marL="83554" marR="83554" marT="0" marB="0"/>
                </a:tc>
                <a:extLst>
                  <a:ext uri="{0D108BD9-81ED-4DB2-BD59-A6C34878D82A}">
                    <a16:rowId xmlns:a16="http://schemas.microsoft.com/office/drawing/2014/main" val="712906188"/>
                  </a:ext>
                </a:extLst>
              </a:tr>
              <a:tr h="1158610">
                <a:tc>
                  <a:txBody>
                    <a:bodyPr/>
                    <a:lstStyle/>
                    <a:p>
                      <a:pPr marL="0" marR="0">
                        <a:spcBef>
                          <a:spcPts val="0"/>
                        </a:spcBef>
                        <a:spcAft>
                          <a:spcPts val="0"/>
                        </a:spcAft>
                      </a:pPr>
                      <a:r>
                        <a:rPr lang="en-GB" sz="2200">
                          <a:effectLst/>
                          <a:latin typeface="Calibri" panose="020F0502020204030204" pitchFamily="34" charset="0"/>
                          <a:ea typeface="Cambria" panose="02040503050406030204" pitchFamily="18" charset="0"/>
                          <a:cs typeface="Times New Roman" panose="02020603050405020304" pitchFamily="18" charset="0"/>
                        </a:rPr>
                        <a:t>1.</a:t>
                      </a:r>
                      <a:endParaRPr lang="en-US" sz="2400">
                        <a:effectLst/>
                        <a:latin typeface="Calibri" panose="020F0502020204030204" pitchFamily="34" charset="0"/>
                        <a:ea typeface="Cambria" panose="02040503050406030204" pitchFamily="18" charset="0"/>
                        <a:cs typeface="Times New Roman" panose="02020603050405020304" pitchFamily="18" charset="0"/>
                      </a:endParaRPr>
                    </a:p>
                  </a:txBody>
                  <a:tcPr marL="83554" marR="83554" marT="0" marB="0"/>
                </a:tc>
                <a:tc>
                  <a:txBody>
                    <a:bodyPr/>
                    <a:lstStyle/>
                    <a:p>
                      <a:pPr marL="0" marR="0">
                        <a:spcBef>
                          <a:spcPts val="0"/>
                        </a:spcBef>
                        <a:spcAft>
                          <a:spcPts val="0"/>
                        </a:spcAft>
                      </a:pPr>
                      <a:r>
                        <a:rPr lang="en-US" sz="2400" dirty="0">
                          <a:effectLst/>
                          <a:latin typeface="Calibri" panose="020F0502020204030204" pitchFamily="34" charset="0"/>
                          <a:ea typeface="Cambria" panose="02040503050406030204" pitchFamily="18" charset="0"/>
                          <a:cs typeface="Times New Roman" panose="02020603050405020304" pitchFamily="18" charset="0"/>
                        </a:rPr>
                        <a:t>Evaluate the final STC meeting and Final conference </a:t>
                      </a:r>
                    </a:p>
                  </a:txBody>
                  <a:tcPr marL="83554" marR="83554" marT="0" marB="0"/>
                </a:tc>
                <a:tc>
                  <a:txBody>
                    <a:bodyPr/>
                    <a:lstStyle/>
                    <a:p>
                      <a:pPr marL="0" marR="0">
                        <a:spcBef>
                          <a:spcPts val="0"/>
                        </a:spcBef>
                        <a:spcAft>
                          <a:spcPts val="0"/>
                        </a:spcAft>
                      </a:pPr>
                      <a:r>
                        <a:rPr lang="en-US" sz="2400">
                          <a:effectLst/>
                          <a:latin typeface="Calibri" panose="020F0502020204030204" pitchFamily="34" charset="0"/>
                          <a:ea typeface="Cambria" panose="02040503050406030204" pitchFamily="18" charset="0"/>
                          <a:cs typeface="Times New Roman" panose="02020603050405020304" pitchFamily="18" charset="0"/>
                        </a:rPr>
                        <a:t>NKUA</a:t>
                      </a:r>
                    </a:p>
                  </a:txBody>
                  <a:tcPr marL="83554" marR="83554" marT="0" marB="0"/>
                </a:tc>
                <a:tc>
                  <a:txBody>
                    <a:bodyPr/>
                    <a:lstStyle/>
                    <a:p>
                      <a:pPr marL="0" marR="0">
                        <a:spcBef>
                          <a:spcPts val="0"/>
                        </a:spcBef>
                        <a:spcAft>
                          <a:spcPts val="0"/>
                        </a:spcAft>
                      </a:pPr>
                      <a:endParaRPr lang="en-US" sz="2400">
                        <a:effectLst/>
                        <a:latin typeface="Calibri" panose="020F0502020204030204" pitchFamily="34" charset="0"/>
                        <a:ea typeface="Cambria" panose="02040503050406030204" pitchFamily="18" charset="0"/>
                        <a:cs typeface="Times New Roman" panose="02020603050405020304" pitchFamily="18" charset="0"/>
                      </a:endParaRPr>
                    </a:p>
                  </a:txBody>
                  <a:tcPr marL="83554" marR="83554" marT="0" marB="0"/>
                </a:tc>
                <a:extLst>
                  <a:ext uri="{0D108BD9-81ED-4DB2-BD59-A6C34878D82A}">
                    <a16:rowId xmlns:a16="http://schemas.microsoft.com/office/drawing/2014/main" val="713171596"/>
                  </a:ext>
                </a:extLst>
              </a:tr>
              <a:tr h="787261">
                <a:tc>
                  <a:txBody>
                    <a:bodyPr/>
                    <a:lstStyle/>
                    <a:p>
                      <a:pPr marL="0" marR="0">
                        <a:spcBef>
                          <a:spcPts val="0"/>
                        </a:spcBef>
                        <a:spcAft>
                          <a:spcPts val="0"/>
                        </a:spcAft>
                      </a:pPr>
                      <a:r>
                        <a:rPr lang="en-US" sz="2400">
                          <a:effectLst/>
                          <a:latin typeface="Calibri" panose="020F0502020204030204" pitchFamily="34" charset="0"/>
                          <a:ea typeface="Cambria" panose="02040503050406030204" pitchFamily="18" charset="0"/>
                          <a:cs typeface="Times New Roman" panose="02020603050405020304" pitchFamily="18" charset="0"/>
                        </a:rPr>
                        <a:t>2.</a:t>
                      </a:r>
                    </a:p>
                  </a:txBody>
                  <a:tcPr marL="83554" marR="83554" marT="0" marB="0"/>
                </a:tc>
                <a:tc>
                  <a:txBody>
                    <a:bodyPr/>
                    <a:lstStyle/>
                    <a:p>
                      <a:pPr marL="0" marR="0">
                        <a:spcBef>
                          <a:spcPts val="0"/>
                        </a:spcBef>
                        <a:spcAft>
                          <a:spcPts val="0"/>
                        </a:spcAft>
                      </a:pPr>
                      <a:r>
                        <a:rPr lang="en-US" sz="2400" dirty="0">
                          <a:effectLst/>
                          <a:latin typeface="Calibri" panose="020F0502020204030204" pitchFamily="34" charset="0"/>
                          <a:ea typeface="Cambria" panose="02040503050406030204" pitchFamily="18" charset="0"/>
                          <a:cs typeface="Times New Roman" panose="02020603050405020304" pitchFamily="18" charset="0"/>
                        </a:rPr>
                        <a:t>Pre and Post Questionnaires </a:t>
                      </a:r>
                    </a:p>
                  </a:txBody>
                  <a:tcPr marL="83554" marR="83554" marT="0" marB="0"/>
                </a:tc>
                <a:tc>
                  <a:txBody>
                    <a:bodyPr/>
                    <a:lstStyle/>
                    <a:p>
                      <a:pPr marL="0" marR="0">
                        <a:spcBef>
                          <a:spcPts val="0"/>
                        </a:spcBef>
                        <a:spcAft>
                          <a:spcPts val="0"/>
                        </a:spcAft>
                      </a:pPr>
                      <a:r>
                        <a:rPr lang="en-US" sz="2400">
                          <a:effectLst/>
                          <a:latin typeface="Calibri" panose="020F0502020204030204" pitchFamily="34" charset="0"/>
                          <a:ea typeface="Cambria" panose="02040503050406030204" pitchFamily="18" charset="0"/>
                          <a:cs typeface="Times New Roman" panose="02020603050405020304" pitchFamily="18" charset="0"/>
                        </a:rPr>
                        <a:t>Sofia </a:t>
                      </a:r>
                    </a:p>
                  </a:txBody>
                  <a:tcPr marL="83554" marR="83554" marT="0" marB="0"/>
                </a:tc>
                <a:tc>
                  <a:txBody>
                    <a:bodyPr/>
                    <a:lstStyle/>
                    <a:p>
                      <a:pPr marL="0" marR="0">
                        <a:spcBef>
                          <a:spcPts val="0"/>
                        </a:spcBef>
                        <a:spcAft>
                          <a:spcPts val="0"/>
                        </a:spcAft>
                      </a:pPr>
                      <a:endParaRPr lang="en-US" sz="2400">
                        <a:effectLst/>
                        <a:latin typeface="Calibri" panose="020F0502020204030204" pitchFamily="34" charset="0"/>
                        <a:ea typeface="Cambria" panose="02040503050406030204" pitchFamily="18" charset="0"/>
                        <a:cs typeface="Times New Roman" panose="02020603050405020304" pitchFamily="18" charset="0"/>
                      </a:endParaRPr>
                    </a:p>
                  </a:txBody>
                  <a:tcPr marL="83554" marR="83554" marT="0" marB="0"/>
                </a:tc>
                <a:extLst>
                  <a:ext uri="{0D108BD9-81ED-4DB2-BD59-A6C34878D82A}">
                    <a16:rowId xmlns:a16="http://schemas.microsoft.com/office/drawing/2014/main" val="915159567"/>
                  </a:ext>
                </a:extLst>
              </a:tr>
              <a:tr h="1158610">
                <a:tc>
                  <a:txBody>
                    <a:bodyPr/>
                    <a:lstStyle/>
                    <a:p>
                      <a:pPr marL="0" marR="0">
                        <a:spcBef>
                          <a:spcPts val="0"/>
                        </a:spcBef>
                        <a:spcAft>
                          <a:spcPts val="0"/>
                        </a:spcAft>
                      </a:pPr>
                      <a:r>
                        <a:rPr lang="en-US" sz="2400">
                          <a:effectLst/>
                          <a:latin typeface="Calibri" panose="020F0502020204030204" pitchFamily="34" charset="0"/>
                          <a:ea typeface="Cambria" panose="02040503050406030204" pitchFamily="18" charset="0"/>
                          <a:cs typeface="Times New Roman" panose="02020603050405020304" pitchFamily="18" charset="0"/>
                        </a:rPr>
                        <a:t>3.</a:t>
                      </a:r>
                    </a:p>
                  </a:txBody>
                  <a:tcPr marL="83554" marR="83554" marT="0" marB="0"/>
                </a:tc>
                <a:tc>
                  <a:txBody>
                    <a:bodyPr/>
                    <a:lstStyle/>
                    <a:p>
                      <a:pPr marL="0" marR="0">
                        <a:spcBef>
                          <a:spcPts val="0"/>
                        </a:spcBef>
                        <a:spcAft>
                          <a:spcPts val="0"/>
                        </a:spcAft>
                      </a:pPr>
                      <a:r>
                        <a:rPr lang="en-US" sz="2400" dirty="0">
                          <a:effectLst/>
                          <a:latin typeface="Calibri" panose="020F0502020204030204" pitchFamily="34" charset="0"/>
                          <a:ea typeface="Cambria" panose="02040503050406030204" pitchFamily="18" charset="0"/>
                          <a:cs typeface="Times New Roman" panose="02020603050405020304" pitchFamily="18" charset="0"/>
                        </a:rPr>
                        <a:t>Satisfactory Questionnaire to be prepared (programs)</a:t>
                      </a:r>
                    </a:p>
                  </a:txBody>
                  <a:tcPr marL="83554" marR="83554" marT="0" marB="0"/>
                </a:tc>
                <a:tc>
                  <a:txBody>
                    <a:bodyPr/>
                    <a:lstStyle/>
                    <a:p>
                      <a:pPr marL="0" marR="0">
                        <a:spcBef>
                          <a:spcPts val="0"/>
                        </a:spcBef>
                        <a:spcAft>
                          <a:spcPts val="0"/>
                        </a:spcAft>
                      </a:pPr>
                      <a:r>
                        <a:rPr lang="en-US" sz="2400">
                          <a:effectLst/>
                          <a:latin typeface="Calibri" panose="020F0502020204030204" pitchFamily="34" charset="0"/>
                          <a:ea typeface="Cambria" panose="02040503050406030204" pitchFamily="18" charset="0"/>
                          <a:cs typeface="Times New Roman" panose="02020603050405020304" pitchFamily="18" charset="0"/>
                        </a:rPr>
                        <a:t>Sofia </a:t>
                      </a:r>
                    </a:p>
                  </a:txBody>
                  <a:tcPr marL="83554" marR="83554" marT="0" marB="0"/>
                </a:tc>
                <a:tc>
                  <a:txBody>
                    <a:bodyPr/>
                    <a:lstStyle/>
                    <a:p>
                      <a:pPr marL="0" marR="0">
                        <a:spcBef>
                          <a:spcPts val="0"/>
                        </a:spcBef>
                        <a:spcAft>
                          <a:spcPts val="0"/>
                        </a:spcAft>
                      </a:pPr>
                      <a:endParaRPr lang="en-US" sz="2400">
                        <a:effectLst/>
                        <a:latin typeface="Calibri" panose="020F0502020204030204" pitchFamily="34" charset="0"/>
                        <a:ea typeface="Cambria" panose="02040503050406030204" pitchFamily="18" charset="0"/>
                        <a:cs typeface="Times New Roman" panose="02020603050405020304" pitchFamily="18" charset="0"/>
                      </a:endParaRPr>
                    </a:p>
                  </a:txBody>
                  <a:tcPr marL="83554" marR="83554" marT="0" marB="0"/>
                </a:tc>
                <a:extLst>
                  <a:ext uri="{0D108BD9-81ED-4DB2-BD59-A6C34878D82A}">
                    <a16:rowId xmlns:a16="http://schemas.microsoft.com/office/drawing/2014/main" val="3653916047"/>
                  </a:ext>
                </a:extLst>
              </a:tr>
              <a:tr h="787261">
                <a:tc>
                  <a:txBody>
                    <a:bodyPr/>
                    <a:lstStyle/>
                    <a:p>
                      <a:pPr marL="0" marR="0">
                        <a:spcBef>
                          <a:spcPts val="0"/>
                        </a:spcBef>
                        <a:spcAft>
                          <a:spcPts val="0"/>
                        </a:spcAft>
                      </a:pPr>
                      <a:r>
                        <a:rPr lang="en-US" sz="2400">
                          <a:effectLst/>
                          <a:latin typeface="Calibri" panose="020F0502020204030204" pitchFamily="34" charset="0"/>
                          <a:ea typeface="Cambria" panose="02040503050406030204" pitchFamily="18" charset="0"/>
                          <a:cs typeface="Times New Roman" panose="02020603050405020304" pitchFamily="18" charset="0"/>
                        </a:rPr>
                        <a:t>4.</a:t>
                      </a:r>
                    </a:p>
                  </a:txBody>
                  <a:tcPr marL="83554" marR="83554" marT="0" marB="0"/>
                </a:tc>
                <a:tc>
                  <a:txBody>
                    <a:bodyPr/>
                    <a:lstStyle/>
                    <a:p>
                      <a:pPr marL="0" marR="0">
                        <a:spcBef>
                          <a:spcPts val="0"/>
                        </a:spcBef>
                        <a:spcAft>
                          <a:spcPts val="0"/>
                        </a:spcAft>
                      </a:pPr>
                      <a:r>
                        <a:rPr lang="en-US" sz="2400">
                          <a:effectLst/>
                          <a:latin typeface="Calibri" panose="020F0502020204030204" pitchFamily="34" charset="0"/>
                          <a:ea typeface="Cambria" panose="02040503050406030204" pitchFamily="18" charset="0"/>
                          <a:cs typeface="Times New Roman" panose="02020603050405020304" pitchFamily="18" charset="0"/>
                        </a:rPr>
                        <a:t>Create a Folder for EACEA </a:t>
                      </a:r>
                    </a:p>
                  </a:txBody>
                  <a:tcPr marL="83554" marR="83554" marT="0" marB="0"/>
                </a:tc>
                <a:tc>
                  <a:txBody>
                    <a:bodyPr/>
                    <a:lstStyle/>
                    <a:p>
                      <a:pPr marL="0" marR="0">
                        <a:spcBef>
                          <a:spcPts val="0"/>
                        </a:spcBef>
                        <a:spcAft>
                          <a:spcPts val="0"/>
                        </a:spcAft>
                      </a:pPr>
                      <a:r>
                        <a:rPr lang="en-US" sz="2400">
                          <a:effectLst/>
                          <a:latin typeface="Calibri" panose="020F0502020204030204" pitchFamily="34" charset="0"/>
                          <a:ea typeface="Cambria" panose="02040503050406030204" pitchFamily="18" charset="0"/>
                          <a:cs typeface="Times New Roman" panose="02020603050405020304" pitchFamily="18" charset="0"/>
                        </a:rPr>
                        <a:t>Rasha and Sofia </a:t>
                      </a:r>
                    </a:p>
                  </a:txBody>
                  <a:tcPr marL="83554" marR="83554" marT="0" marB="0"/>
                </a:tc>
                <a:tc>
                  <a:txBody>
                    <a:bodyPr/>
                    <a:lstStyle/>
                    <a:p>
                      <a:pPr marL="0" marR="0">
                        <a:spcBef>
                          <a:spcPts val="0"/>
                        </a:spcBef>
                        <a:spcAft>
                          <a:spcPts val="0"/>
                        </a:spcAft>
                      </a:pPr>
                      <a:endParaRPr lang="en-US" sz="2400">
                        <a:effectLst/>
                        <a:latin typeface="Calibri" panose="020F0502020204030204" pitchFamily="34" charset="0"/>
                        <a:ea typeface="Cambria" panose="02040503050406030204" pitchFamily="18" charset="0"/>
                        <a:cs typeface="Times New Roman" panose="02020603050405020304" pitchFamily="18" charset="0"/>
                      </a:endParaRPr>
                    </a:p>
                  </a:txBody>
                  <a:tcPr marL="83554" marR="83554" marT="0" marB="0"/>
                </a:tc>
                <a:extLst>
                  <a:ext uri="{0D108BD9-81ED-4DB2-BD59-A6C34878D82A}">
                    <a16:rowId xmlns:a16="http://schemas.microsoft.com/office/drawing/2014/main" val="3183405904"/>
                  </a:ext>
                </a:extLst>
              </a:tr>
              <a:tr h="787261">
                <a:tc>
                  <a:txBody>
                    <a:bodyPr/>
                    <a:lstStyle/>
                    <a:p>
                      <a:pPr marL="0" marR="0">
                        <a:spcBef>
                          <a:spcPts val="0"/>
                        </a:spcBef>
                        <a:spcAft>
                          <a:spcPts val="0"/>
                        </a:spcAft>
                      </a:pPr>
                      <a:r>
                        <a:rPr lang="en-US" sz="2400">
                          <a:effectLst/>
                          <a:latin typeface="Calibri" panose="020F0502020204030204" pitchFamily="34" charset="0"/>
                          <a:ea typeface="Cambria" panose="02040503050406030204" pitchFamily="18" charset="0"/>
                          <a:cs typeface="Times New Roman" panose="02020603050405020304" pitchFamily="18" charset="0"/>
                        </a:rPr>
                        <a:t>5.</a:t>
                      </a:r>
                    </a:p>
                  </a:txBody>
                  <a:tcPr marL="83554" marR="83554" marT="0" marB="0"/>
                </a:tc>
                <a:tc>
                  <a:txBody>
                    <a:bodyPr/>
                    <a:lstStyle/>
                    <a:p>
                      <a:pPr marL="0" marR="0">
                        <a:spcBef>
                          <a:spcPts val="0"/>
                        </a:spcBef>
                        <a:spcAft>
                          <a:spcPts val="0"/>
                        </a:spcAft>
                      </a:pPr>
                      <a:r>
                        <a:rPr lang="en-US" sz="2400">
                          <a:effectLst/>
                          <a:latin typeface="Calibri" panose="020F0502020204030204" pitchFamily="34" charset="0"/>
                          <a:ea typeface="Cambria" panose="02040503050406030204" pitchFamily="18" charset="0"/>
                          <a:cs typeface="Times New Roman" panose="02020603050405020304" pitchFamily="18" charset="0"/>
                        </a:rPr>
                        <a:t>Complete Update of Google drive </a:t>
                      </a:r>
                    </a:p>
                  </a:txBody>
                  <a:tcPr marL="83554" marR="83554" marT="0" marB="0"/>
                </a:tc>
                <a:tc>
                  <a:txBody>
                    <a:bodyPr/>
                    <a:lstStyle/>
                    <a:p>
                      <a:pPr marL="0" marR="0">
                        <a:spcBef>
                          <a:spcPts val="0"/>
                        </a:spcBef>
                        <a:spcAft>
                          <a:spcPts val="0"/>
                        </a:spcAft>
                      </a:pPr>
                      <a:r>
                        <a:rPr lang="en-US" sz="2400" dirty="0">
                          <a:effectLst/>
                          <a:latin typeface="Calibri" panose="020F0502020204030204" pitchFamily="34" charset="0"/>
                          <a:ea typeface="Cambria" panose="02040503050406030204" pitchFamily="18" charset="0"/>
                          <a:cs typeface="Times New Roman" panose="02020603050405020304" pitchFamily="18" charset="0"/>
                        </a:rPr>
                        <a:t>WP Leaders, Rasha</a:t>
                      </a:r>
                    </a:p>
                  </a:txBody>
                  <a:tcPr marL="83554" marR="83554" marT="0" marB="0"/>
                </a:tc>
                <a:tc>
                  <a:txBody>
                    <a:bodyPr/>
                    <a:lstStyle/>
                    <a:p>
                      <a:pPr marL="0" marR="0">
                        <a:spcBef>
                          <a:spcPts val="0"/>
                        </a:spcBef>
                        <a:spcAft>
                          <a:spcPts val="0"/>
                        </a:spcAft>
                      </a:pPr>
                      <a:endParaRPr lang="en-US" sz="2400" dirty="0">
                        <a:effectLst/>
                        <a:latin typeface="Calibri" panose="020F0502020204030204" pitchFamily="34" charset="0"/>
                        <a:ea typeface="Cambria" panose="02040503050406030204" pitchFamily="18" charset="0"/>
                        <a:cs typeface="Times New Roman" panose="02020603050405020304" pitchFamily="18" charset="0"/>
                      </a:endParaRPr>
                    </a:p>
                  </a:txBody>
                  <a:tcPr marL="83554" marR="83554" marT="0" marB="0"/>
                </a:tc>
                <a:extLst>
                  <a:ext uri="{0D108BD9-81ED-4DB2-BD59-A6C34878D82A}">
                    <a16:rowId xmlns:a16="http://schemas.microsoft.com/office/drawing/2014/main" val="434165479"/>
                  </a:ext>
                </a:extLst>
              </a:tr>
            </a:tbl>
          </a:graphicData>
        </a:graphic>
      </p:graphicFrame>
    </p:spTree>
    <p:extLst>
      <p:ext uri="{BB962C8B-B14F-4D97-AF65-F5344CB8AC3E}">
        <p14:creationId xmlns:p14="http://schemas.microsoft.com/office/powerpoint/2010/main" val="1051104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WP6:Dissemination &amp; Exploitation</a:t>
            </a:r>
            <a:endParaRPr lang="en-GB" dirty="0"/>
          </a:p>
        </p:txBody>
      </p:sp>
      <p:sp>
        <p:nvSpPr>
          <p:cNvPr id="3" name="Content Placeholder 2"/>
          <p:cNvSpPr>
            <a:spLocks noGrp="1"/>
          </p:cNvSpPr>
          <p:nvPr>
            <p:ph idx="1"/>
          </p:nvPr>
        </p:nvSpPr>
        <p:spPr/>
        <p:txBody>
          <a:bodyPr>
            <a:normAutofit/>
          </a:bodyPr>
          <a:lstStyle/>
          <a:p>
            <a:pPr marL="0" indent="0" algn="justLow">
              <a:buFont typeface="Wingdings 3" charset="2"/>
              <a:buNone/>
            </a:pPr>
            <a:r>
              <a:rPr lang="en-US" sz="2000" b="1" dirty="0">
                <a:solidFill>
                  <a:srgbClr val="003300"/>
                </a:solidFill>
              </a:rPr>
              <a:t>Work package (6): </a:t>
            </a:r>
            <a:r>
              <a:rPr lang="en-US" sz="2000" b="1" dirty="0">
                <a:solidFill>
                  <a:schemeClr val="accent2">
                    <a:lumMod val="75000"/>
                  </a:schemeClr>
                </a:solidFill>
              </a:rPr>
              <a:t>DISSEMINATION &amp; EXPLOITATION</a:t>
            </a:r>
          </a:p>
          <a:p>
            <a:pPr marL="0" indent="0" algn="justLow">
              <a:buFont typeface="Wingdings 3" charset="2"/>
              <a:buNone/>
            </a:pPr>
            <a:r>
              <a:rPr lang="en-US" sz="2000" b="1" dirty="0">
                <a:solidFill>
                  <a:srgbClr val="003300"/>
                </a:solidFill>
              </a:rPr>
              <a:t>Duration: </a:t>
            </a:r>
            <a:r>
              <a:rPr lang="en-GB" sz="2000" b="1" dirty="0">
                <a:solidFill>
                  <a:schemeClr val="accent2">
                    <a:lumMod val="75000"/>
                  </a:schemeClr>
                </a:solidFill>
              </a:rPr>
              <a:t>M1</a:t>
            </a:r>
            <a:r>
              <a:rPr lang="en-US" sz="2000" b="1" dirty="0">
                <a:solidFill>
                  <a:schemeClr val="accent2">
                    <a:lumMod val="75000"/>
                  </a:schemeClr>
                </a:solidFill>
              </a:rPr>
              <a:t> to </a:t>
            </a:r>
            <a:r>
              <a:rPr lang="en-GB" sz="2000" b="1" dirty="0">
                <a:solidFill>
                  <a:schemeClr val="accent2">
                    <a:lumMod val="75000"/>
                  </a:schemeClr>
                </a:solidFill>
              </a:rPr>
              <a:t>M36</a:t>
            </a:r>
          </a:p>
          <a:p>
            <a:pPr marL="0" indent="0" algn="justLow">
              <a:buNone/>
            </a:pPr>
            <a:r>
              <a:rPr lang="en-US" sz="2000" b="1" dirty="0">
                <a:solidFill>
                  <a:srgbClr val="003300"/>
                </a:solidFill>
              </a:rPr>
              <a:t>Lead University: </a:t>
            </a:r>
            <a:r>
              <a:rPr lang="en-US" sz="2000" b="1" dirty="0">
                <a:solidFill>
                  <a:schemeClr val="accent2">
                    <a:lumMod val="75000"/>
                  </a:schemeClr>
                </a:solidFill>
              </a:rPr>
              <a:t>Josip </a:t>
            </a:r>
            <a:r>
              <a:rPr lang="en-US" sz="2000" b="1" dirty="0" err="1">
                <a:solidFill>
                  <a:schemeClr val="accent2">
                    <a:lumMod val="75000"/>
                  </a:schemeClr>
                </a:solidFill>
              </a:rPr>
              <a:t>Juraj</a:t>
            </a:r>
            <a:r>
              <a:rPr lang="en-US" sz="2000" b="1" dirty="0">
                <a:solidFill>
                  <a:schemeClr val="accent2">
                    <a:lumMod val="75000"/>
                  </a:schemeClr>
                </a:solidFill>
              </a:rPr>
              <a:t> </a:t>
            </a:r>
            <a:r>
              <a:rPr lang="en-US" sz="2000" b="1" dirty="0" err="1">
                <a:solidFill>
                  <a:schemeClr val="accent2">
                    <a:lumMod val="75000"/>
                  </a:schemeClr>
                </a:solidFill>
              </a:rPr>
              <a:t>Strossmayer</a:t>
            </a:r>
            <a:r>
              <a:rPr lang="en-US" sz="2000" b="1" dirty="0">
                <a:solidFill>
                  <a:schemeClr val="accent2">
                    <a:lumMod val="75000"/>
                  </a:schemeClr>
                </a:solidFill>
              </a:rPr>
              <a:t> University of Osijek</a:t>
            </a:r>
          </a:p>
          <a:p>
            <a:pPr marL="0" indent="0" algn="justLow">
              <a:buNone/>
            </a:pPr>
            <a:r>
              <a:rPr lang="en-GB" sz="2000" b="1" dirty="0">
                <a:solidFill>
                  <a:srgbClr val="003300"/>
                </a:solidFill>
              </a:rPr>
              <a:t>Co-Lead University: </a:t>
            </a:r>
            <a:r>
              <a:rPr lang="en-US" sz="2000" b="1" dirty="0">
                <a:solidFill>
                  <a:schemeClr val="accent2">
                    <a:lumMod val="75000"/>
                  </a:schemeClr>
                </a:solidFill>
              </a:rPr>
              <a:t>Irbid National University &amp; University of </a:t>
            </a:r>
            <a:r>
              <a:rPr lang="en-US" sz="2000" b="1" dirty="0" err="1">
                <a:solidFill>
                  <a:schemeClr val="accent2">
                    <a:lumMod val="75000"/>
                  </a:schemeClr>
                </a:solidFill>
              </a:rPr>
              <a:t>Sfax</a:t>
            </a:r>
            <a:endParaRPr lang="ar-JO" sz="2000" b="1" dirty="0">
              <a:solidFill>
                <a:schemeClr val="accent2">
                  <a:lumMod val="75000"/>
                </a:schemeClr>
              </a:solidFill>
            </a:endParaRPr>
          </a:p>
          <a:p>
            <a:pPr marL="0" indent="0" algn="justLow">
              <a:buNone/>
            </a:pPr>
            <a:endParaRPr lang="en-US" sz="2000" b="1" dirty="0">
              <a:solidFill>
                <a:srgbClr val="003300"/>
              </a:solidFill>
            </a:endParaRPr>
          </a:p>
          <a:p>
            <a:pPr marL="0" indent="0" algn="justLow">
              <a:buNone/>
            </a:pPr>
            <a:r>
              <a:rPr lang="en-US" sz="2000" b="1" dirty="0">
                <a:solidFill>
                  <a:srgbClr val="003300"/>
                </a:solidFill>
              </a:rPr>
              <a:t>Description: </a:t>
            </a:r>
          </a:p>
          <a:p>
            <a:pPr marL="0" indent="0" algn="just">
              <a:lnSpc>
                <a:spcPct val="150000"/>
              </a:lnSpc>
              <a:buNone/>
            </a:pPr>
            <a:r>
              <a:rPr lang="en-US" sz="1800" dirty="0"/>
              <a:t>The project will use different ways to disseminate and publicize project activities and results to different target groups and stakeholders, especially to target group of early education experts and policy makers.</a:t>
            </a:r>
            <a:endParaRPr lang="en-GB" sz="1600" dirty="0"/>
          </a:p>
        </p:txBody>
      </p:sp>
      <p:pic>
        <p:nvPicPr>
          <p:cNvPr id="5" name="Picture 4"/>
          <p:cNvPicPr>
            <a:picLocks noChangeAspect="1"/>
          </p:cNvPicPr>
          <p:nvPr/>
        </p:nvPicPr>
        <p:blipFill>
          <a:blip r:embed="rId2"/>
          <a:stretch>
            <a:fillRect/>
          </a:stretch>
        </p:blipFill>
        <p:spPr>
          <a:xfrm>
            <a:off x="9605753" y="1964970"/>
            <a:ext cx="1748047" cy="1748047"/>
          </a:xfrm>
          <a:prstGeom prst="rect">
            <a:avLst/>
          </a:prstGeom>
        </p:spPr>
      </p:pic>
    </p:spTree>
    <p:extLst>
      <p:ext uri="{BB962C8B-B14F-4D97-AF65-F5344CB8AC3E}">
        <p14:creationId xmlns:p14="http://schemas.microsoft.com/office/powerpoint/2010/main" val="3126781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Tasks of WP6</a:t>
            </a:r>
            <a:endParaRPr lang="en-GB" dirty="0"/>
          </a:p>
        </p:txBody>
      </p:sp>
      <p:sp>
        <p:nvSpPr>
          <p:cNvPr id="3" name="Content Placeholder 2"/>
          <p:cNvSpPr>
            <a:spLocks noGrp="1"/>
          </p:cNvSpPr>
          <p:nvPr>
            <p:ph idx="1"/>
          </p:nvPr>
        </p:nvSpPr>
        <p:spPr/>
        <p:txBody>
          <a:bodyPr>
            <a:normAutofit/>
          </a:bodyPr>
          <a:lstStyle/>
          <a:p>
            <a:pPr lvl="0">
              <a:lnSpc>
                <a:spcPct val="160000"/>
              </a:lnSpc>
              <a:buFont typeface="Wingdings" panose="05000000000000000000" pitchFamily="2" charset="2"/>
              <a:buChar char="Ø"/>
            </a:pPr>
            <a:r>
              <a:rPr lang="en-US" sz="2000" dirty="0"/>
              <a:t>Task 6.1: Dissemination Committee and Dissemination plan</a:t>
            </a:r>
          </a:p>
          <a:p>
            <a:pPr lvl="0">
              <a:lnSpc>
                <a:spcPct val="160000"/>
              </a:lnSpc>
              <a:buFont typeface="Wingdings" panose="05000000000000000000" pitchFamily="2" charset="2"/>
              <a:buChar char="Ø"/>
            </a:pPr>
            <a:r>
              <a:rPr lang="en-US" sz="2000" dirty="0"/>
              <a:t>Task 6.2: Project Website</a:t>
            </a:r>
          </a:p>
          <a:p>
            <a:pPr lvl="0">
              <a:lnSpc>
                <a:spcPct val="160000"/>
              </a:lnSpc>
              <a:buFont typeface="Wingdings" panose="05000000000000000000" pitchFamily="2" charset="2"/>
              <a:buChar char="Ø"/>
            </a:pPr>
            <a:r>
              <a:rPr lang="en-US" sz="2000" dirty="0"/>
              <a:t>Task 6.3: Dissemination Material</a:t>
            </a:r>
          </a:p>
          <a:p>
            <a:pPr lvl="0">
              <a:lnSpc>
                <a:spcPct val="160000"/>
              </a:lnSpc>
              <a:buFont typeface="Wingdings" panose="05000000000000000000" pitchFamily="2" charset="2"/>
              <a:buChar char="Ø"/>
            </a:pPr>
            <a:r>
              <a:rPr lang="en-US" sz="2000" dirty="0"/>
              <a:t>Task 6.4: E-Learning platform.</a:t>
            </a:r>
          </a:p>
          <a:p>
            <a:pPr lvl="0">
              <a:lnSpc>
                <a:spcPct val="160000"/>
              </a:lnSpc>
              <a:buFont typeface="Wingdings" panose="05000000000000000000" pitchFamily="2" charset="2"/>
              <a:buChar char="Ø"/>
            </a:pPr>
            <a:r>
              <a:rPr lang="en-US" sz="2000" dirty="0"/>
              <a:t>Task 6.5: Final Conference</a:t>
            </a:r>
          </a:p>
        </p:txBody>
      </p:sp>
    </p:spTree>
    <p:extLst>
      <p:ext uri="{BB962C8B-B14F-4D97-AF65-F5344CB8AC3E}">
        <p14:creationId xmlns:p14="http://schemas.microsoft.com/office/powerpoint/2010/main" val="633635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Progress</a:t>
            </a:r>
          </a:p>
        </p:txBody>
      </p:sp>
      <p:sp>
        <p:nvSpPr>
          <p:cNvPr id="3" name="Content Placeholder 2"/>
          <p:cNvSpPr>
            <a:spLocks noGrp="1"/>
          </p:cNvSpPr>
          <p:nvPr>
            <p:ph idx="1"/>
          </p:nvPr>
        </p:nvSpPr>
        <p:spPr>
          <a:xfrm>
            <a:off x="838200" y="1825625"/>
            <a:ext cx="10515600" cy="4445866"/>
          </a:xfrm>
        </p:spPr>
        <p:txBody>
          <a:bodyPr>
            <a:noAutofit/>
          </a:bodyPr>
          <a:lstStyle/>
          <a:p>
            <a:pPr>
              <a:lnSpc>
                <a:spcPct val="200000"/>
              </a:lnSpc>
              <a:buFont typeface="Wingdings" panose="05000000000000000000" pitchFamily="2" charset="2"/>
              <a:buChar char="Ø"/>
            </a:pPr>
            <a:r>
              <a:rPr lang="en-US" sz="1800" dirty="0"/>
              <a:t>Dissemination committee will be formed during the kick off meeting</a:t>
            </a:r>
          </a:p>
          <a:p>
            <a:pPr>
              <a:lnSpc>
                <a:spcPct val="200000"/>
              </a:lnSpc>
              <a:buFont typeface="Wingdings" panose="05000000000000000000" pitchFamily="2" charset="2"/>
              <a:buChar char="Ø"/>
            </a:pPr>
            <a:r>
              <a:rPr lang="en-US" sz="1800" dirty="0"/>
              <a:t>WP leader will set a detailed plan for the WP with due dates by </a:t>
            </a:r>
            <a:r>
              <a:rPr lang="en-US" sz="1800" dirty="0">
                <a:solidFill>
                  <a:schemeClr val="accent2">
                    <a:lumMod val="75000"/>
                  </a:schemeClr>
                </a:solidFill>
              </a:rPr>
              <a:t>M3, </a:t>
            </a:r>
            <a:r>
              <a:rPr lang="en-US" sz="1800" dirty="0"/>
              <a:t>it will include plans for Dissemination, Sustainability and Networking </a:t>
            </a:r>
          </a:p>
          <a:p>
            <a:pPr>
              <a:lnSpc>
                <a:spcPct val="200000"/>
              </a:lnSpc>
              <a:buFont typeface="Wingdings" panose="05000000000000000000" pitchFamily="2" charset="2"/>
              <a:buChar char="Ø"/>
            </a:pPr>
            <a:r>
              <a:rPr lang="en-US" sz="1800" dirty="0"/>
              <a:t>Project website will be designed, hosted and managed by University of Jordan by </a:t>
            </a:r>
            <a:r>
              <a:rPr lang="en-US" sz="1800" dirty="0">
                <a:solidFill>
                  <a:schemeClr val="accent2">
                    <a:lumMod val="75000"/>
                  </a:schemeClr>
                </a:solidFill>
              </a:rPr>
              <a:t>M2</a:t>
            </a:r>
          </a:p>
          <a:p>
            <a:pPr>
              <a:lnSpc>
                <a:spcPct val="200000"/>
              </a:lnSpc>
              <a:buFont typeface="Wingdings" panose="05000000000000000000" pitchFamily="2" charset="2"/>
              <a:buChar char="Ø"/>
            </a:pPr>
            <a:r>
              <a:rPr lang="en-US" sz="1800" dirty="0"/>
              <a:t>Facebook page will be created and managed by University of Jordan by </a:t>
            </a:r>
            <a:r>
              <a:rPr lang="en-US" sz="1800" dirty="0">
                <a:solidFill>
                  <a:schemeClr val="accent2">
                    <a:lumMod val="75000"/>
                  </a:schemeClr>
                </a:solidFill>
              </a:rPr>
              <a:t>M2</a:t>
            </a:r>
          </a:p>
          <a:p>
            <a:pPr>
              <a:lnSpc>
                <a:spcPct val="200000"/>
              </a:lnSpc>
              <a:buFont typeface="Wingdings" panose="05000000000000000000" pitchFamily="2" charset="2"/>
              <a:buChar char="Ø"/>
            </a:pPr>
            <a:r>
              <a:rPr lang="en-US" sz="1800" dirty="0"/>
              <a:t>E-Learning platform will be created and managed by University of Jordan by </a:t>
            </a:r>
            <a:r>
              <a:rPr lang="en-US" sz="1800" dirty="0">
                <a:solidFill>
                  <a:schemeClr val="accent2">
                    <a:lumMod val="75000"/>
                  </a:schemeClr>
                </a:solidFill>
              </a:rPr>
              <a:t>M12</a:t>
            </a:r>
          </a:p>
          <a:p>
            <a:pPr>
              <a:lnSpc>
                <a:spcPct val="200000"/>
              </a:lnSpc>
              <a:buFont typeface="Wingdings" panose="05000000000000000000" pitchFamily="2" charset="2"/>
              <a:buChar char="Ø"/>
            </a:pPr>
            <a:r>
              <a:rPr lang="en-US" sz="1800" dirty="0"/>
              <a:t>Promotional Materials will be designed by Work Package leader by </a:t>
            </a:r>
            <a:r>
              <a:rPr lang="en-US" sz="1800" dirty="0">
                <a:solidFill>
                  <a:schemeClr val="accent2">
                    <a:lumMod val="75000"/>
                  </a:schemeClr>
                </a:solidFill>
              </a:rPr>
              <a:t>M2</a:t>
            </a:r>
          </a:p>
          <a:p>
            <a:pPr marL="0" indent="0">
              <a:lnSpc>
                <a:spcPct val="100000"/>
              </a:lnSpc>
              <a:buNone/>
            </a:pPr>
            <a:endParaRPr lang="en-GB" sz="1800" dirty="0"/>
          </a:p>
          <a:p>
            <a:pPr marL="0" indent="0">
              <a:buNone/>
            </a:pPr>
            <a:endParaRPr lang="en-GB" sz="1800" dirty="0"/>
          </a:p>
        </p:txBody>
      </p:sp>
    </p:spTree>
    <p:extLst>
      <p:ext uri="{BB962C8B-B14F-4D97-AF65-F5344CB8AC3E}">
        <p14:creationId xmlns:p14="http://schemas.microsoft.com/office/powerpoint/2010/main" val="3898844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a:t>
            </a:r>
          </a:p>
        </p:txBody>
      </p:sp>
      <p:graphicFrame>
        <p:nvGraphicFramePr>
          <p:cNvPr id="7" name="Table 6"/>
          <p:cNvGraphicFramePr>
            <a:graphicFrameLocks noGrp="1"/>
          </p:cNvGraphicFramePr>
          <p:nvPr>
            <p:extLst>
              <p:ext uri="{D42A27DB-BD31-4B8C-83A1-F6EECF244321}">
                <p14:modId xmlns:p14="http://schemas.microsoft.com/office/powerpoint/2010/main" val="3767527362"/>
              </p:ext>
            </p:extLst>
          </p:nvPr>
        </p:nvGraphicFramePr>
        <p:xfrm>
          <a:off x="838200" y="1798983"/>
          <a:ext cx="9906000" cy="4124737"/>
        </p:xfrm>
        <a:graphic>
          <a:graphicData uri="http://schemas.openxmlformats.org/drawingml/2006/table">
            <a:tbl>
              <a:tblPr/>
              <a:tblGrid>
                <a:gridCol w="746096">
                  <a:extLst>
                    <a:ext uri="{9D8B030D-6E8A-4147-A177-3AD203B41FA5}">
                      <a16:colId xmlns:a16="http://schemas.microsoft.com/office/drawing/2014/main" val="1749638740"/>
                    </a:ext>
                  </a:extLst>
                </a:gridCol>
                <a:gridCol w="3991165">
                  <a:extLst>
                    <a:ext uri="{9D8B030D-6E8A-4147-A177-3AD203B41FA5}">
                      <a16:colId xmlns:a16="http://schemas.microsoft.com/office/drawing/2014/main" val="1750684970"/>
                    </a:ext>
                  </a:extLst>
                </a:gridCol>
                <a:gridCol w="1779844">
                  <a:extLst>
                    <a:ext uri="{9D8B030D-6E8A-4147-A177-3AD203B41FA5}">
                      <a16:colId xmlns:a16="http://schemas.microsoft.com/office/drawing/2014/main" val="578586593"/>
                    </a:ext>
                  </a:extLst>
                </a:gridCol>
                <a:gridCol w="1986594">
                  <a:extLst>
                    <a:ext uri="{9D8B030D-6E8A-4147-A177-3AD203B41FA5}">
                      <a16:colId xmlns:a16="http://schemas.microsoft.com/office/drawing/2014/main" val="3675289339"/>
                    </a:ext>
                  </a:extLst>
                </a:gridCol>
                <a:gridCol w="1402301">
                  <a:extLst>
                    <a:ext uri="{9D8B030D-6E8A-4147-A177-3AD203B41FA5}">
                      <a16:colId xmlns:a16="http://schemas.microsoft.com/office/drawing/2014/main" val="3113376283"/>
                    </a:ext>
                  </a:extLst>
                </a:gridCol>
              </a:tblGrid>
              <a:tr h="395400">
                <a:tc>
                  <a:txBody>
                    <a:bodyPr/>
                    <a:lstStyle/>
                    <a:p>
                      <a:pPr algn="ctr" fontAlgn="base"/>
                      <a:r>
                        <a:rPr lang="it-IT" sz="1400" b="1" i="0">
                          <a:solidFill>
                            <a:srgbClr val="000000"/>
                          </a:solidFill>
                          <a:effectLst/>
                          <a:latin typeface="Calibri" panose="020F0502020204030204" pitchFamily="34" charset="0"/>
                        </a:rPr>
                        <a:t>No.</a:t>
                      </a:r>
                      <a:r>
                        <a:rPr lang="it-IT" sz="1400" b="0" i="0">
                          <a:solidFill>
                            <a:srgbClr val="000000"/>
                          </a:solidFill>
                          <a:effectLst/>
                          <a:latin typeface="Calibri" panose="020F0502020204030204" pitchFamily="34" charset="0"/>
                        </a:rPr>
                        <a:t>​</a:t>
                      </a:r>
                      <a:endParaRPr lang="it-IT"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it-IT" sz="1400" b="1" i="0">
                          <a:solidFill>
                            <a:srgbClr val="000000"/>
                          </a:solidFill>
                          <a:effectLst/>
                          <a:latin typeface="Calibri" panose="020F0502020204030204" pitchFamily="34" charset="0"/>
                        </a:rPr>
                        <a:t>Task</a:t>
                      </a:r>
                      <a:r>
                        <a:rPr lang="it-IT" sz="1400" b="0" i="0">
                          <a:solidFill>
                            <a:srgbClr val="000000"/>
                          </a:solidFill>
                          <a:effectLst/>
                          <a:latin typeface="Calibri" panose="020F0502020204030204" pitchFamily="34" charset="0"/>
                        </a:rPr>
                        <a:t>​</a:t>
                      </a:r>
                      <a:endParaRPr lang="it-IT"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it-IT" sz="1400" b="1" i="0">
                          <a:solidFill>
                            <a:srgbClr val="000000"/>
                          </a:solidFill>
                          <a:effectLst/>
                          <a:latin typeface="Calibri" panose="020F0502020204030204" pitchFamily="34" charset="0"/>
                        </a:rPr>
                        <a:t>Responsibility</a:t>
                      </a:r>
                      <a:r>
                        <a:rPr lang="it-IT" sz="1400" b="0" i="0">
                          <a:solidFill>
                            <a:srgbClr val="000000"/>
                          </a:solidFill>
                          <a:effectLst/>
                          <a:latin typeface="Calibri" panose="020F0502020204030204" pitchFamily="34" charset="0"/>
                        </a:rPr>
                        <a:t>​</a:t>
                      </a:r>
                      <a:endParaRPr lang="it-IT"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it-IT" sz="1400" b="1" i="0">
                          <a:solidFill>
                            <a:srgbClr val="000000"/>
                          </a:solidFill>
                          <a:effectLst/>
                          <a:latin typeface="Calibri" panose="020F0502020204030204" pitchFamily="34" charset="0"/>
                        </a:rPr>
                        <a:t>Due Date</a:t>
                      </a:r>
                      <a:r>
                        <a:rPr lang="it-IT" sz="1400" b="0" i="0">
                          <a:solidFill>
                            <a:srgbClr val="000000"/>
                          </a:solidFill>
                          <a:effectLst/>
                          <a:latin typeface="Calibri" panose="020F0502020204030204" pitchFamily="34" charset="0"/>
                        </a:rPr>
                        <a:t>​</a:t>
                      </a:r>
                      <a:endParaRPr lang="it-IT"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US" sz="1400" b="1" i="0" dirty="0">
                          <a:solidFill>
                            <a:srgbClr val="000000"/>
                          </a:solidFill>
                          <a:effectLst/>
                          <a:latin typeface="Calibri" panose="020F0502020204030204" pitchFamily="34" charset="0"/>
                        </a:rPr>
                        <a:t>Status </a:t>
                      </a:r>
                      <a:r>
                        <a:rPr lang="en-US" sz="1400" b="0" i="0" dirty="0">
                          <a:solidFill>
                            <a:srgbClr val="000000"/>
                          </a:solidFill>
                          <a:effectLst/>
                          <a:latin typeface="Calibri" panose="020F0502020204030204" pitchFamily="34" charset="0"/>
                        </a:rPr>
                        <a:t>​</a:t>
                      </a:r>
                      <a:endParaRPr lang="en-US" b="0" i="0" dirty="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2848669"/>
                  </a:ext>
                </a:extLst>
              </a:tr>
              <a:tr h="395400">
                <a:tc>
                  <a:txBody>
                    <a:bodyPr/>
                    <a:lstStyle/>
                    <a:p>
                      <a:pPr algn="ctr" fontAlgn="base"/>
                      <a:r>
                        <a:rPr lang="en-GB" sz="1400" b="0" i="0">
                          <a:solidFill>
                            <a:srgbClr val="000000"/>
                          </a:solidFill>
                          <a:effectLst/>
                          <a:latin typeface="Calibri" panose="020F0502020204030204" pitchFamily="34" charset="0"/>
                        </a:rPr>
                        <a:t>1.  ​</a:t>
                      </a:r>
                      <a:endParaRPr lang="en-GB"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DE9D9"/>
                    </a:solidFill>
                  </a:tcPr>
                </a:tc>
                <a:tc>
                  <a:txBody>
                    <a:bodyPr/>
                    <a:lstStyle/>
                    <a:p>
                      <a:pPr algn="l" fontAlgn="base"/>
                      <a:r>
                        <a:rPr lang="en-US" sz="1400" b="0" i="0">
                          <a:solidFill>
                            <a:srgbClr val="000000"/>
                          </a:solidFill>
                          <a:effectLst/>
                          <a:latin typeface="Calibri" panose="020F0502020204030204" pitchFamily="34" charset="0"/>
                        </a:rPr>
                        <a:t>Set a detailed plan​</a:t>
                      </a:r>
                      <a:endParaRPr lang="en-US"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DE9D9"/>
                    </a:solidFill>
                  </a:tcPr>
                </a:tc>
                <a:tc>
                  <a:txBody>
                    <a:bodyPr/>
                    <a:lstStyle/>
                    <a:p>
                      <a:pPr algn="ctr" fontAlgn="base"/>
                      <a:r>
                        <a:rPr lang="en-US" sz="1400" b="0" i="0">
                          <a:solidFill>
                            <a:srgbClr val="000000"/>
                          </a:solidFill>
                          <a:effectLst/>
                          <a:latin typeface="Calibri" panose="020F0502020204030204" pitchFamily="34" charset="0"/>
                        </a:rPr>
                        <a:t>UCLL​</a:t>
                      </a:r>
                      <a:endParaRPr lang="en-US"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DE9D9"/>
                    </a:solidFill>
                  </a:tcPr>
                </a:tc>
                <a:tc>
                  <a:txBody>
                    <a:bodyPr/>
                    <a:lstStyle/>
                    <a:p>
                      <a:pPr algn="ctr" fontAlgn="base"/>
                      <a:r>
                        <a:rPr lang="it-IT" sz="1400" b="0" i="0">
                          <a:solidFill>
                            <a:srgbClr val="000000"/>
                          </a:solidFill>
                          <a:effectLst/>
                          <a:latin typeface="Calibri" panose="020F0502020204030204" pitchFamily="34" charset="0"/>
                        </a:rPr>
                        <a:t>M2​</a:t>
                      </a:r>
                      <a:endParaRPr lang="it-IT"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DE9D9"/>
                    </a:solidFill>
                  </a:tcPr>
                </a:tc>
                <a:tc>
                  <a:txBody>
                    <a:bodyPr/>
                    <a:lstStyle/>
                    <a:p>
                      <a:pPr algn="ctr" fontAlgn="base"/>
                      <a:r>
                        <a:rPr lang="en-US" sz="1400" b="0" i="0">
                          <a:solidFill>
                            <a:srgbClr val="000000"/>
                          </a:solidFill>
                          <a:effectLst/>
                          <a:latin typeface="Calibri" panose="020F0502020204030204" pitchFamily="34" charset="0"/>
                        </a:rPr>
                        <a:t>Done ​</a:t>
                      </a:r>
                      <a:endParaRPr lang="en-US"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423007683"/>
                  </a:ext>
                </a:extLst>
              </a:tr>
              <a:tr h="386413">
                <a:tc>
                  <a:txBody>
                    <a:bodyPr/>
                    <a:lstStyle/>
                    <a:p>
                      <a:pPr algn="ctr" fontAlgn="base"/>
                      <a:r>
                        <a:rPr lang="en-GB" sz="1400" b="0" i="0">
                          <a:solidFill>
                            <a:srgbClr val="000000"/>
                          </a:solidFill>
                          <a:effectLst/>
                          <a:latin typeface="Calibri" panose="020F0502020204030204" pitchFamily="34" charset="0"/>
                        </a:rPr>
                        <a:t>2.​</a:t>
                      </a:r>
                      <a:endParaRPr lang="en-GB"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fontAlgn="base"/>
                      <a:r>
                        <a:rPr lang="en-US" sz="1400" b="0" i="0">
                          <a:solidFill>
                            <a:srgbClr val="000000"/>
                          </a:solidFill>
                          <a:effectLst/>
                          <a:latin typeface="Calibri" panose="020F0502020204030204" pitchFamily="34" charset="0"/>
                        </a:rPr>
                        <a:t>Prepare the first drafts of the three surveys​</a:t>
                      </a:r>
                      <a:endParaRPr lang="en-US"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base"/>
                      <a:r>
                        <a:rPr lang="en-US" sz="1400" b="0" i="0">
                          <a:solidFill>
                            <a:srgbClr val="000000"/>
                          </a:solidFill>
                          <a:effectLst/>
                          <a:latin typeface="Calibri" panose="020F0502020204030204" pitchFamily="34" charset="0"/>
                        </a:rPr>
                        <a:t>UCLL​</a:t>
                      </a:r>
                      <a:endParaRPr lang="en-US"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base"/>
                      <a:r>
                        <a:rPr lang="it-IT" sz="1400" b="0" i="0">
                          <a:solidFill>
                            <a:srgbClr val="000000"/>
                          </a:solidFill>
                          <a:effectLst/>
                          <a:latin typeface="Calibri" panose="020F0502020204030204" pitchFamily="34" charset="0"/>
                        </a:rPr>
                        <a:t>M2​</a:t>
                      </a:r>
                      <a:endParaRPr lang="it-IT"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base"/>
                      <a:r>
                        <a:rPr lang="en-US" sz="1400" b="0" i="0">
                          <a:solidFill>
                            <a:srgbClr val="000000"/>
                          </a:solidFill>
                          <a:effectLst/>
                          <a:latin typeface="Calibri" panose="020F0502020204030204" pitchFamily="34" charset="0"/>
                        </a:rPr>
                        <a:t>Done​</a:t>
                      </a:r>
                      <a:endParaRPr lang="en-US"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457239248"/>
                  </a:ext>
                </a:extLst>
              </a:tr>
              <a:tr h="611072">
                <a:tc>
                  <a:txBody>
                    <a:bodyPr/>
                    <a:lstStyle/>
                    <a:p>
                      <a:pPr algn="ctr" fontAlgn="base"/>
                      <a:r>
                        <a:rPr lang="en-GB" sz="1400" b="0" i="0">
                          <a:solidFill>
                            <a:srgbClr val="000000"/>
                          </a:solidFill>
                          <a:effectLst/>
                          <a:latin typeface="Calibri" panose="020F0502020204030204" pitchFamily="34" charset="0"/>
                        </a:rPr>
                        <a:t>3. ​</a:t>
                      </a:r>
                      <a:endParaRPr lang="en-GB"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DE9D9"/>
                    </a:solidFill>
                  </a:tcPr>
                </a:tc>
                <a:tc>
                  <a:txBody>
                    <a:bodyPr/>
                    <a:lstStyle/>
                    <a:p>
                      <a:pPr algn="l" fontAlgn="base"/>
                      <a:r>
                        <a:rPr lang="en-US" sz="1400" b="0" i="0">
                          <a:solidFill>
                            <a:srgbClr val="000000"/>
                          </a:solidFill>
                          <a:effectLst/>
                          <a:latin typeface="Calibri" panose="020F0502020204030204" pitchFamily="34" charset="0"/>
                        </a:rPr>
                        <a:t>Review the surveys by the quality committee and send comments​</a:t>
                      </a:r>
                      <a:endParaRPr lang="en-US"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DE9D9"/>
                    </a:solidFill>
                  </a:tcPr>
                </a:tc>
                <a:tc>
                  <a:txBody>
                    <a:bodyPr/>
                    <a:lstStyle/>
                    <a:p>
                      <a:pPr algn="ctr" fontAlgn="base"/>
                      <a:r>
                        <a:rPr lang="it-IT" sz="1400" b="0" i="0" dirty="0">
                          <a:solidFill>
                            <a:srgbClr val="000000"/>
                          </a:solidFill>
                          <a:effectLst/>
                          <a:latin typeface="Calibri" panose="020F0502020204030204" pitchFamily="34" charset="0"/>
                        </a:rPr>
                        <a:t>Quality Committee​</a:t>
                      </a:r>
                      <a:endParaRPr lang="it-IT" b="0" i="0" dirty="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DE9D9"/>
                    </a:solidFill>
                  </a:tcPr>
                </a:tc>
                <a:tc>
                  <a:txBody>
                    <a:bodyPr/>
                    <a:lstStyle/>
                    <a:p>
                      <a:pPr algn="ctr" fontAlgn="base"/>
                      <a:r>
                        <a:rPr lang="it-IT" sz="1400" b="0" i="0">
                          <a:solidFill>
                            <a:srgbClr val="000000"/>
                          </a:solidFill>
                          <a:effectLst/>
                          <a:latin typeface="Calibri" panose="020F0502020204030204" pitchFamily="34" charset="0"/>
                        </a:rPr>
                        <a:t>M3​</a:t>
                      </a:r>
                      <a:endParaRPr lang="it-IT"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DE9D9"/>
                    </a:solidFill>
                  </a:tcPr>
                </a:tc>
                <a:tc>
                  <a:txBody>
                    <a:bodyPr/>
                    <a:lstStyle/>
                    <a:p>
                      <a:pPr algn="ctr" fontAlgn="base"/>
                      <a:r>
                        <a:rPr lang="en-US" sz="1400" b="0" i="0">
                          <a:solidFill>
                            <a:srgbClr val="000000"/>
                          </a:solidFill>
                          <a:effectLst/>
                          <a:latin typeface="Calibri" panose="020F0502020204030204" pitchFamily="34" charset="0"/>
                        </a:rPr>
                        <a:t>Done​</a:t>
                      </a:r>
                      <a:endParaRPr lang="en-US" b="0" i="0">
                        <a:solidFill>
                          <a:srgbClr val="000000"/>
                        </a:solidFill>
                        <a:effectLst/>
                      </a:endParaRPr>
                    </a:p>
                    <a:p>
                      <a:pPr algn="ctr" fontAlgn="base"/>
                      <a:r>
                        <a:rPr lang="en-US" sz="1400" b="0" i="0">
                          <a:solidFill>
                            <a:srgbClr val="000000"/>
                          </a:solidFill>
                          <a:effectLst/>
                          <a:latin typeface="Calibri" panose="020F0502020204030204" pitchFamily="34" charset="0"/>
                        </a:rPr>
                        <a:t>​</a:t>
                      </a:r>
                      <a:endParaRPr lang="en-US"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564811760"/>
                  </a:ext>
                </a:extLst>
              </a:tr>
              <a:tr h="611072">
                <a:tc>
                  <a:txBody>
                    <a:bodyPr/>
                    <a:lstStyle/>
                    <a:p>
                      <a:pPr algn="ctr" fontAlgn="base"/>
                      <a:r>
                        <a:rPr lang="en-GB" sz="1400" b="0" i="0">
                          <a:solidFill>
                            <a:srgbClr val="000000"/>
                          </a:solidFill>
                          <a:effectLst/>
                          <a:latin typeface="Calibri" panose="020F0502020204030204" pitchFamily="34" charset="0"/>
                        </a:rPr>
                        <a:t>4. ​</a:t>
                      </a:r>
                      <a:endParaRPr lang="en-GB"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fontAlgn="base"/>
                      <a:r>
                        <a:rPr lang="en-US" sz="1400" b="0" i="0">
                          <a:solidFill>
                            <a:srgbClr val="000000"/>
                          </a:solidFill>
                          <a:effectLst/>
                          <a:latin typeface="Calibri" panose="020F0502020204030204" pitchFamily="34" charset="0"/>
                        </a:rPr>
                        <a:t>The responses will be collected ​</a:t>
                      </a:r>
                      <a:endParaRPr lang="en-US"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base"/>
                      <a:r>
                        <a:rPr lang="en-US" sz="1400" b="0" i="0">
                          <a:solidFill>
                            <a:srgbClr val="000000"/>
                          </a:solidFill>
                          <a:effectLst/>
                          <a:latin typeface="Calibri" panose="020F0502020204030204" pitchFamily="34" charset="0"/>
                        </a:rPr>
                        <a:t>JO partners​</a:t>
                      </a:r>
                      <a:endParaRPr lang="en-US" b="0" i="0">
                        <a:solidFill>
                          <a:srgbClr val="000000"/>
                        </a:solidFill>
                        <a:effectLst/>
                      </a:endParaRPr>
                    </a:p>
                    <a:p>
                      <a:pPr algn="ctr" fontAlgn="base"/>
                      <a:r>
                        <a:rPr lang="en-US" sz="1400" b="0" i="0">
                          <a:solidFill>
                            <a:srgbClr val="000000"/>
                          </a:solidFill>
                          <a:effectLst/>
                          <a:latin typeface="Calibri" panose="020F0502020204030204" pitchFamily="34" charset="0"/>
                        </a:rPr>
                        <a:t>TU partners​</a:t>
                      </a:r>
                      <a:endParaRPr lang="en-US"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base"/>
                      <a:r>
                        <a:rPr lang="it-IT" sz="1400" b="0" i="0">
                          <a:solidFill>
                            <a:srgbClr val="000000"/>
                          </a:solidFill>
                          <a:effectLst/>
                          <a:latin typeface="Calibri" panose="020F0502020204030204" pitchFamily="34" charset="0"/>
                        </a:rPr>
                        <a:t>M3-M5​</a:t>
                      </a:r>
                      <a:endParaRPr lang="it-IT"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base"/>
                      <a:r>
                        <a:rPr lang="en-US" sz="1400" b="0" i="0">
                          <a:solidFill>
                            <a:srgbClr val="000000"/>
                          </a:solidFill>
                          <a:effectLst/>
                          <a:latin typeface="Calibri" panose="020F0502020204030204" pitchFamily="34" charset="0"/>
                        </a:rPr>
                        <a:t>Done​</a:t>
                      </a:r>
                      <a:endParaRPr lang="en-US" b="0" i="0">
                        <a:solidFill>
                          <a:srgbClr val="000000"/>
                        </a:solidFill>
                        <a:effectLst/>
                      </a:endParaRPr>
                    </a:p>
                    <a:p>
                      <a:pPr algn="ctr" fontAlgn="base"/>
                      <a:r>
                        <a:rPr lang="en-US" sz="1400" b="0" i="0">
                          <a:solidFill>
                            <a:srgbClr val="000000"/>
                          </a:solidFill>
                          <a:effectLst/>
                          <a:latin typeface="Calibri" panose="020F0502020204030204" pitchFamily="34" charset="0"/>
                        </a:rPr>
                        <a:t>​</a:t>
                      </a:r>
                      <a:endParaRPr lang="en-US"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8101654"/>
                  </a:ext>
                </a:extLst>
              </a:tr>
              <a:tr h="862690">
                <a:tc>
                  <a:txBody>
                    <a:bodyPr/>
                    <a:lstStyle/>
                    <a:p>
                      <a:pPr algn="ctr" fontAlgn="base"/>
                      <a:r>
                        <a:rPr lang="en-GB" sz="1400" b="0" i="0">
                          <a:solidFill>
                            <a:srgbClr val="000000"/>
                          </a:solidFill>
                          <a:effectLst/>
                          <a:latin typeface="Calibri" panose="020F0502020204030204" pitchFamily="34" charset="0"/>
                        </a:rPr>
                        <a:t>5. ​</a:t>
                      </a:r>
                      <a:endParaRPr lang="en-GB"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DE9D9"/>
                    </a:solidFill>
                  </a:tcPr>
                </a:tc>
                <a:tc>
                  <a:txBody>
                    <a:bodyPr/>
                    <a:lstStyle/>
                    <a:p>
                      <a:pPr algn="l" fontAlgn="base"/>
                      <a:r>
                        <a:rPr lang="en-US" sz="1400" b="0" i="0">
                          <a:solidFill>
                            <a:srgbClr val="000000"/>
                          </a:solidFill>
                          <a:effectLst/>
                          <a:latin typeface="Calibri" panose="020F0502020204030204" pitchFamily="34" charset="0"/>
                        </a:rPr>
                        <a:t>The surveys will be analyzed, and the final report including the three surveys analysis will be prepared ​</a:t>
                      </a:r>
                      <a:endParaRPr lang="en-US"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DE9D9"/>
                    </a:solidFill>
                  </a:tcPr>
                </a:tc>
                <a:tc>
                  <a:txBody>
                    <a:bodyPr/>
                    <a:lstStyle/>
                    <a:p>
                      <a:pPr algn="ctr" fontAlgn="base"/>
                      <a:r>
                        <a:rPr lang="en-US" sz="1400" b="0" i="0">
                          <a:solidFill>
                            <a:srgbClr val="000000"/>
                          </a:solidFill>
                          <a:effectLst/>
                          <a:latin typeface="Calibri" panose="020F0502020204030204" pitchFamily="34" charset="0"/>
                        </a:rPr>
                        <a:t>UCLL​</a:t>
                      </a:r>
                      <a:endParaRPr lang="en-US" b="0" i="0">
                        <a:solidFill>
                          <a:srgbClr val="000000"/>
                        </a:solidFill>
                        <a:effectLst/>
                      </a:endParaRPr>
                    </a:p>
                    <a:p>
                      <a:pPr algn="ctr" fontAlgn="base"/>
                      <a:r>
                        <a:rPr lang="en-US" sz="1400" b="0" i="0">
                          <a:solidFill>
                            <a:srgbClr val="000000"/>
                          </a:solidFill>
                          <a:effectLst/>
                          <a:latin typeface="Calibri" panose="020F0502020204030204" pitchFamily="34" charset="0"/>
                        </a:rPr>
                        <a:t>INU​</a:t>
                      </a:r>
                      <a:endParaRPr lang="en-US" b="0" i="0">
                        <a:solidFill>
                          <a:srgbClr val="000000"/>
                        </a:solidFill>
                        <a:effectLst/>
                      </a:endParaRPr>
                    </a:p>
                    <a:p>
                      <a:pPr algn="ctr" fontAlgn="base"/>
                      <a:r>
                        <a:rPr lang="en-US" sz="1400" b="0" i="0">
                          <a:solidFill>
                            <a:srgbClr val="000000"/>
                          </a:solidFill>
                          <a:effectLst/>
                          <a:latin typeface="Calibri" panose="020F0502020204030204" pitchFamily="34" charset="0"/>
                        </a:rPr>
                        <a:t>US​</a:t>
                      </a:r>
                      <a:endParaRPr lang="en-US"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DE9D9"/>
                    </a:solidFill>
                  </a:tcPr>
                </a:tc>
                <a:tc>
                  <a:txBody>
                    <a:bodyPr/>
                    <a:lstStyle/>
                    <a:p>
                      <a:pPr algn="ctr" fontAlgn="base"/>
                      <a:r>
                        <a:rPr lang="en-US" sz="1400" b="0" i="0">
                          <a:solidFill>
                            <a:srgbClr val="000000"/>
                          </a:solidFill>
                          <a:effectLst/>
                          <a:latin typeface="Calibri" panose="020F0502020204030204" pitchFamily="34" charset="0"/>
                        </a:rPr>
                        <a:t>M6-M7​</a:t>
                      </a:r>
                      <a:endParaRPr lang="en-US"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DE9D9"/>
                    </a:solidFill>
                  </a:tcPr>
                </a:tc>
                <a:tc>
                  <a:txBody>
                    <a:bodyPr/>
                    <a:lstStyle/>
                    <a:p>
                      <a:pPr algn="ctr" fontAlgn="base"/>
                      <a:r>
                        <a:rPr lang="en-US" sz="1400" b="0" i="0">
                          <a:solidFill>
                            <a:srgbClr val="000000"/>
                          </a:solidFill>
                          <a:effectLst/>
                          <a:latin typeface="Calibri" panose="020F0502020204030204" pitchFamily="34" charset="0"/>
                        </a:rPr>
                        <a:t>Done​</a:t>
                      </a:r>
                      <a:endParaRPr lang="en-US" b="0" i="0">
                        <a:solidFill>
                          <a:srgbClr val="000000"/>
                        </a:solidFill>
                        <a:effectLst/>
                      </a:endParaRPr>
                    </a:p>
                    <a:p>
                      <a:pPr algn="ctr" fontAlgn="base"/>
                      <a:r>
                        <a:rPr lang="en-US" sz="1400" b="0" i="0">
                          <a:solidFill>
                            <a:srgbClr val="000000"/>
                          </a:solidFill>
                          <a:effectLst/>
                          <a:latin typeface="Calibri" panose="020F0502020204030204" pitchFamily="34" charset="0"/>
                        </a:rPr>
                        <a:t>​</a:t>
                      </a:r>
                      <a:endParaRPr lang="en-US"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9085889"/>
                  </a:ext>
                </a:extLst>
              </a:tr>
              <a:tr h="862690">
                <a:tc>
                  <a:txBody>
                    <a:bodyPr/>
                    <a:lstStyle/>
                    <a:p>
                      <a:pPr algn="ctr" fontAlgn="base"/>
                      <a:r>
                        <a:rPr lang="en-GB" sz="1400" b="0" i="0">
                          <a:solidFill>
                            <a:srgbClr val="000000"/>
                          </a:solidFill>
                          <a:effectLst/>
                          <a:latin typeface="Calibri" panose="020F0502020204030204" pitchFamily="34" charset="0"/>
                        </a:rPr>
                        <a:t>6.​</a:t>
                      </a:r>
                      <a:endParaRPr lang="en-GB"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fontAlgn="base"/>
                      <a:r>
                        <a:rPr lang="en-US" sz="1400" b="0" i="0">
                          <a:solidFill>
                            <a:srgbClr val="000000"/>
                          </a:solidFill>
                          <a:effectLst/>
                          <a:latin typeface="Calibri" panose="020F0502020204030204" pitchFamily="34" charset="0"/>
                        </a:rPr>
                        <a:t>Progress report to be provided by WP leader every 6 months based on collected feedback from Co-Leaders​</a:t>
                      </a:r>
                      <a:endParaRPr lang="en-US"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base"/>
                      <a:r>
                        <a:rPr lang="en-US" sz="1400" b="0" i="0">
                          <a:solidFill>
                            <a:srgbClr val="000000"/>
                          </a:solidFill>
                          <a:effectLst/>
                          <a:latin typeface="Calibri" panose="020F0502020204030204" pitchFamily="34" charset="0"/>
                        </a:rPr>
                        <a:t>UCLL​</a:t>
                      </a:r>
                      <a:endParaRPr lang="en-US" b="0" i="0">
                        <a:solidFill>
                          <a:srgbClr val="000000"/>
                        </a:solidFill>
                        <a:effectLst/>
                      </a:endParaRPr>
                    </a:p>
                    <a:p>
                      <a:pPr algn="ctr" fontAlgn="base"/>
                      <a:r>
                        <a:rPr lang="en-US" sz="1400" b="0" i="0">
                          <a:solidFill>
                            <a:srgbClr val="000000"/>
                          </a:solidFill>
                          <a:effectLst/>
                          <a:latin typeface="Calibri" panose="020F0502020204030204" pitchFamily="34" charset="0"/>
                        </a:rPr>
                        <a:t>INU​</a:t>
                      </a:r>
                      <a:endParaRPr lang="en-US" b="0" i="0">
                        <a:solidFill>
                          <a:srgbClr val="000000"/>
                        </a:solidFill>
                        <a:effectLst/>
                      </a:endParaRPr>
                    </a:p>
                    <a:p>
                      <a:pPr algn="ctr" fontAlgn="base"/>
                      <a:r>
                        <a:rPr lang="en-US" sz="1400" b="0" i="0">
                          <a:solidFill>
                            <a:srgbClr val="000000"/>
                          </a:solidFill>
                          <a:effectLst/>
                          <a:latin typeface="Calibri" panose="020F0502020204030204" pitchFamily="34" charset="0"/>
                        </a:rPr>
                        <a:t>US​</a:t>
                      </a:r>
                      <a:endParaRPr lang="en-US"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base"/>
                      <a:r>
                        <a:rPr lang="en-US" sz="1400" b="0" i="0">
                          <a:solidFill>
                            <a:srgbClr val="000000"/>
                          </a:solidFill>
                          <a:effectLst/>
                          <a:latin typeface="Calibri" panose="020F0502020204030204" pitchFamily="34" charset="0"/>
                        </a:rPr>
                        <a:t>M6, M12​</a:t>
                      </a:r>
                      <a:endParaRPr lang="en-US" b="0" i="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fontAlgn="base"/>
                      <a:r>
                        <a:rPr lang="en-US" sz="1400" b="0" i="0" dirty="0">
                          <a:solidFill>
                            <a:srgbClr val="000000"/>
                          </a:solidFill>
                          <a:effectLst/>
                          <a:latin typeface="Calibri" panose="020F0502020204030204" pitchFamily="34" charset="0"/>
                        </a:rPr>
                        <a:t>Done​</a:t>
                      </a:r>
                      <a:endParaRPr lang="en-US" b="0" i="0" dirty="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57332806"/>
                  </a:ext>
                </a:extLst>
              </a:tr>
            </a:tbl>
          </a:graphicData>
        </a:graphic>
      </p:graphicFrame>
      <p:sp>
        <p:nvSpPr>
          <p:cNvPr id="8" name="Rectangle 2"/>
          <p:cNvSpPr>
            <a:spLocks noChangeArrowheads="1"/>
          </p:cNvSpPr>
          <p:nvPr/>
        </p:nvSpPr>
        <p:spPr bwMode="auto">
          <a:xfrm>
            <a:off x="1897063" y="2252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60826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E92A1-3AB1-2192-5CFC-8154F2EACB57}"/>
              </a:ext>
            </a:extLst>
          </p:cNvPr>
          <p:cNvSpPr>
            <a:spLocks noGrp="1"/>
          </p:cNvSpPr>
          <p:nvPr>
            <p:ph type="title"/>
          </p:nvPr>
        </p:nvSpPr>
        <p:spPr/>
        <p:txBody>
          <a:bodyPr/>
          <a:lstStyle/>
          <a:p>
            <a:r>
              <a:rPr lang="en-GB" dirty="0"/>
              <a:t>Overall plan</a:t>
            </a:r>
            <a:endParaRPr lang="en-US" dirty="0"/>
          </a:p>
        </p:txBody>
      </p:sp>
      <p:graphicFrame>
        <p:nvGraphicFramePr>
          <p:cNvPr id="4" name="Content Placeholder 6">
            <a:extLst>
              <a:ext uri="{FF2B5EF4-FFF2-40B4-BE49-F238E27FC236}">
                <a16:creationId xmlns:a16="http://schemas.microsoft.com/office/drawing/2014/main" id="{4A8C9BA8-1C03-61F9-1FE0-9C5579584073}"/>
              </a:ext>
            </a:extLst>
          </p:cNvPr>
          <p:cNvGraphicFramePr>
            <a:graphicFrameLocks noGrp="1"/>
          </p:cNvGraphicFramePr>
          <p:nvPr>
            <p:ph idx="1"/>
            <p:extLst>
              <p:ext uri="{D42A27DB-BD31-4B8C-83A1-F6EECF244321}">
                <p14:modId xmlns:p14="http://schemas.microsoft.com/office/powerpoint/2010/main" val="3737475795"/>
              </p:ext>
            </p:extLst>
          </p:nvPr>
        </p:nvGraphicFramePr>
        <p:xfrm>
          <a:off x="838200" y="1825625"/>
          <a:ext cx="10009094" cy="3818597"/>
        </p:xfrm>
        <a:graphic>
          <a:graphicData uri="http://schemas.openxmlformats.org/drawingml/2006/table">
            <a:tbl>
              <a:tblPr firstRow="1" firstCol="1" bandRow="1"/>
              <a:tblGrid>
                <a:gridCol w="658598">
                  <a:extLst>
                    <a:ext uri="{9D8B030D-6E8A-4147-A177-3AD203B41FA5}">
                      <a16:colId xmlns:a16="http://schemas.microsoft.com/office/drawing/2014/main" val="3016300725"/>
                    </a:ext>
                  </a:extLst>
                </a:gridCol>
                <a:gridCol w="6239670">
                  <a:extLst>
                    <a:ext uri="{9D8B030D-6E8A-4147-A177-3AD203B41FA5}">
                      <a16:colId xmlns:a16="http://schemas.microsoft.com/office/drawing/2014/main" val="2447001827"/>
                    </a:ext>
                  </a:extLst>
                </a:gridCol>
                <a:gridCol w="1785622">
                  <a:extLst>
                    <a:ext uri="{9D8B030D-6E8A-4147-A177-3AD203B41FA5}">
                      <a16:colId xmlns:a16="http://schemas.microsoft.com/office/drawing/2014/main" val="375645843"/>
                    </a:ext>
                  </a:extLst>
                </a:gridCol>
                <a:gridCol w="1325204">
                  <a:extLst>
                    <a:ext uri="{9D8B030D-6E8A-4147-A177-3AD203B41FA5}">
                      <a16:colId xmlns:a16="http://schemas.microsoft.com/office/drawing/2014/main" val="1798252771"/>
                    </a:ext>
                  </a:extLst>
                </a:gridCol>
              </a:tblGrid>
              <a:tr h="330858">
                <a:tc>
                  <a:txBody>
                    <a:bodyPr/>
                    <a:lstStyle/>
                    <a:p>
                      <a:pPr marL="0" marR="0" algn="ctr">
                        <a:spcBef>
                          <a:spcPts val="0"/>
                        </a:spcBef>
                        <a:spcAft>
                          <a:spcPts val="0"/>
                        </a:spcAft>
                      </a:pPr>
                      <a:r>
                        <a:rPr lang="it-IT" sz="1400" b="1" dirty="0">
                          <a:effectLst/>
                          <a:latin typeface="Calibri" panose="020F0502020204030204" pitchFamily="34" charset="0"/>
                          <a:ea typeface="Calibri" panose="020F0502020204030204" pitchFamily="34" charset="0"/>
                          <a:cs typeface="Calibri" panose="020F0502020204030204" pitchFamily="34" charset="0"/>
                        </a:rPr>
                        <a:t>No.</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it-IT" sz="1400" b="1">
                          <a:effectLst/>
                          <a:latin typeface="Calibri" panose="020F0502020204030204" pitchFamily="34" charset="0"/>
                          <a:ea typeface="Calibri" panose="020F0502020204030204" pitchFamily="34" charset="0"/>
                          <a:cs typeface="Calibri" panose="020F0502020204030204" pitchFamily="34" charset="0"/>
                        </a:rPr>
                        <a:t>Task</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it-IT" sz="1400" b="1">
                          <a:effectLst/>
                          <a:latin typeface="Calibri" panose="020F0502020204030204" pitchFamily="34" charset="0"/>
                          <a:ea typeface="Calibri" panose="020F0502020204030204" pitchFamily="34" charset="0"/>
                          <a:cs typeface="Calibri" panose="020F0502020204030204" pitchFamily="34" charset="0"/>
                        </a:rPr>
                        <a:t>Responsibility</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effectLst/>
                          <a:latin typeface="Calibri" panose="020F0502020204030204" pitchFamily="34" charset="0"/>
                          <a:ea typeface="Cambria" panose="02040503050406030204" pitchFamily="18" charset="0"/>
                          <a:cs typeface="Times New Roman" panose="02020603050405020304" pitchFamily="18" charset="0"/>
                        </a:rPr>
                        <a:t>Status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8814161"/>
                  </a:ext>
                </a:extLst>
              </a:tr>
              <a:tr h="493281">
                <a:tc>
                  <a:txBody>
                    <a:bodyPr/>
                    <a:lstStyle/>
                    <a:p>
                      <a:pPr marL="0" marR="0" lvl="0" indent="0" algn="l" defTabSz="914400" rtl="0" eaLnBrk="1" latinLnBrk="0" hangingPunct="1">
                        <a:lnSpc>
                          <a:spcPct val="115000"/>
                        </a:lnSpc>
                        <a:spcBef>
                          <a:spcPts val="0"/>
                        </a:spcBef>
                        <a:spcAft>
                          <a:spcPts val="1000"/>
                        </a:spcAft>
                        <a:buFont typeface="+mj-lt"/>
                        <a:buNone/>
                      </a:pPr>
                      <a:r>
                        <a:rPr lang="en-US" sz="1400" kern="1200" dirty="0">
                          <a:solidFill>
                            <a:schemeClr val="tx1"/>
                          </a:solidFill>
                          <a:effectLst/>
                          <a:latin typeface="Calibri" panose="020F0502020204030204" pitchFamily="34" charset="0"/>
                          <a:ea typeface="+mn-ea"/>
                          <a:cs typeface="Arial" panose="020B0604020202020204" pitchFamily="34" charset="0"/>
                        </a:rPr>
                        <a:t>1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lvl="0" indent="0" algn="l" defTabSz="914400" rtl="0" eaLnBrk="1" latinLnBrk="0" hangingPunct="1">
                        <a:lnSpc>
                          <a:spcPct val="115000"/>
                        </a:lnSpc>
                        <a:spcBef>
                          <a:spcPts val="0"/>
                        </a:spcBef>
                        <a:spcAft>
                          <a:spcPts val="1000"/>
                        </a:spcAft>
                        <a:buFont typeface="+mj-lt"/>
                        <a:buNone/>
                      </a:pPr>
                      <a:r>
                        <a:rPr lang="en-GB" sz="1400" kern="1200" dirty="0">
                          <a:solidFill>
                            <a:schemeClr val="tx1"/>
                          </a:solidFill>
                          <a:effectLst/>
                          <a:latin typeface="Calibri" panose="020F0502020204030204" pitchFamily="34" charset="0"/>
                          <a:ea typeface="+mn-ea"/>
                          <a:cs typeface="Arial" panose="020B0604020202020204" pitchFamily="34" charset="0"/>
                        </a:rPr>
                        <a:t>Dissemination committee </a:t>
                      </a:r>
                      <a:endParaRPr lang="en-US" sz="1400" kern="1200" dirty="0">
                        <a:solidFill>
                          <a:schemeClr val="tx1"/>
                        </a:solidFill>
                        <a:effectLst/>
                        <a:latin typeface="Calibri" panose="020F0502020204030204" pitchFamily="34" charset="0"/>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All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Done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286448841"/>
                  </a:ext>
                </a:extLst>
              </a:tr>
              <a:tr h="452024">
                <a:tc>
                  <a:txBody>
                    <a:bodyPr/>
                    <a:lstStyle/>
                    <a:p>
                      <a:pPr marL="0" marR="0" lvl="0" indent="0" algn="l" defTabSz="914400" rtl="0" eaLnBrk="1" latinLnBrk="0" hangingPunct="1">
                        <a:lnSpc>
                          <a:spcPct val="115000"/>
                        </a:lnSpc>
                        <a:spcBef>
                          <a:spcPts val="0"/>
                        </a:spcBef>
                        <a:spcAft>
                          <a:spcPts val="1000"/>
                        </a:spcAft>
                        <a:buFont typeface="+mj-lt"/>
                        <a:buNone/>
                      </a:pPr>
                      <a:r>
                        <a:rPr lang="en-US" sz="1400" kern="1200" dirty="0">
                          <a:solidFill>
                            <a:schemeClr val="tx1"/>
                          </a:solidFill>
                          <a:effectLst/>
                          <a:latin typeface="Calibri" panose="020F0502020204030204" pitchFamily="34" charset="0"/>
                          <a:ea typeface="+mn-ea"/>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latinLnBrk="0" hangingPunct="1">
                        <a:lnSpc>
                          <a:spcPct val="115000"/>
                        </a:lnSpc>
                        <a:spcBef>
                          <a:spcPts val="0"/>
                        </a:spcBef>
                        <a:spcAft>
                          <a:spcPts val="1000"/>
                        </a:spcAft>
                        <a:buFont typeface="+mj-lt"/>
                        <a:buNone/>
                      </a:pPr>
                      <a:r>
                        <a:rPr lang="en-US" sz="1400" kern="1200" dirty="0">
                          <a:solidFill>
                            <a:schemeClr val="tx1"/>
                          </a:solidFill>
                          <a:effectLst/>
                          <a:latin typeface="Calibri" panose="020F0502020204030204" pitchFamily="34" charset="0"/>
                          <a:ea typeface="+mn-ea"/>
                          <a:cs typeface="Arial" panose="020B0604020202020204" pitchFamily="34" charset="0"/>
                        </a:rPr>
                        <a:t>Project Website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UJ, USFAX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Being updated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465260576"/>
                  </a:ext>
                </a:extLst>
              </a:tr>
              <a:tr h="618759">
                <a:tc>
                  <a:txBody>
                    <a:bodyPr/>
                    <a:lstStyle/>
                    <a:p>
                      <a:pPr marL="0" marR="0" lvl="0" indent="0" algn="l" defTabSz="914400" rtl="0" eaLnBrk="1" latinLnBrk="0" hangingPunct="1">
                        <a:lnSpc>
                          <a:spcPct val="115000"/>
                        </a:lnSpc>
                        <a:spcBef>
                          <a:spcPts val="0"/>
                        </a:spcBef>
                        <a:spcAft>
                          <a:spcPts val="1000"/>
                        </a:spcAft>
                        <a:buFont typeface="+mj-lt"/>
                        <a:buNone/>
                      </a:pPr>
                      <a:r>
                        <a:rPr lang="en-US" sz="1400" kern="1200" dirty="0">
                          <a:solidFill>
                            <a:schemeClr val="tx1"/>
                          </a:solidFill>
                          <a:effectLst/>
                          <a:latin typeface="Calibri" panose="020F0502020204030204" pitchFamily="34" charset="0"/>
                          <a:ea typeface="+mn-ea"/>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lvl="0" indent="0" algn="l" defTabSz="914400" rtl="0" eaLnBrk="1" latinLnBrk="0" hangingPunct="1">
                        <a:lnSpc>
                          <a:spcPct val="115000"/>
                        </a:lnSpc>
                        <a:spcBef>
                          <a:spcPts val="0"/>
                        </a:spcBef>
                        <a:spcAft>
                          <a:spcPts val="1000"/>
                        </a:spcAft>
                        <a:buFont typeface="+mj-lt"/>
                        <a:buNone/>
                      </a:pPr>
                      <a:r>
                        <a:rPr lang="en-GB" sz="1400" kern="1200" dirty="0">
                          <a:solidFill>
                            <a:schemeClr val="tx1"/>
                          </a:solidFill>
                          <a:effectLst/>
                          <a:latin typeface="Calibri" panose="020F0502020204030204" pitchFamily="34" charset="0"/>
                          <a:ea typeface="+mn-ea"/>
                          <a:cs typeface="Arial" panose="020B0604020202020204" pitchFamily="34" charset="0"/>
                        </a:rPr>
                        <a:t>Promotional  Materials and Dissemination days </a:t>
                      </a:r>
                      <a:endParaRPr lang="en-US" sz="1400" kern="1200" dirty="0">
                        <a:solidFill>
                          <a:schemeClr val="tx1"/>
                        </a:solidFill>
                        <a:effectLst/>
                        <a:latin typeface="Calibri" panose="020F0502020204030204" pitchFamily="34" charset="0"/>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Calibri" panose="020F0502020204030204" pitchFamily="34" charset="0"/>
                          <a:ea typeface="Cambria" panose="02040503050406030204" pitchFamily="18" charset="0"/>
                          <a:cs typeface="Times New Roman" panose="02020603050405020304" pitchFamily="18" charset="0"/>
                        </a:rPr>
                        <a:t>JO, TU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Done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646729132"/>
                  </a:ext>
                </a:extLst>
              </a:tr>
              <a:tr h="641225">
                <a:tc>
                  <a:txBody>
                    <a:bodyPr/>
                    <a:lstStyle/>
                    <a:p>
                      <a:pPr marL="0" marR="0" lvl="0" indent="0" algn="l" defTabSz="914400" rtl="0" eaLnBrk="1" latinLnBrk="0" hangingPunct="1">
                        <a:lnSpc>
                          <a:spcPct val="115000"/>
                        </a:lnSpc>
                        <a:spcBef>
                          <a:spcPts val="0"/>
                        </a:spcBef>
                        <a:spcAft>
                          <a:spcPts val="1000"/>
                        </a:spcAft>
                        <a:buFont typeface="+mj-lt"/>
                        <a:buNone/>
                      </a:pPr>
                      <a:r>
                        <a:rPr lang="en-US" sz="1400" kern="1200" dirty="0">
                          <a:solidFill>
                            <a:schemeClr val="tx1"/>
                          </a:solidFill>
                          <a:effectLst/>
                          <a:latin typeface="Calibri" panose="020F0502020204030204" pitchFamily="34" charset="0"/>
                          <a:ea typeface="+mn-ea"/>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latinLnBrk="0" hangingPunct="1">
                        <a:lnSpc>
                          <a:spcPct val="115000"/>
                        </a:lnSpc>
                        <a:spcBef>
                          <a:spcPts val="0"/>
                        </a:spcBef>
                        <a:spcAft>
                          <a:spcPts val="1000"/>
                        </a:spcAft>
                        <a:buFont typeface="+mj-lt"/>
                        <a:buNone/>
                      </a:pPr>
                      <a:r>
                        <a:rPr lang="en-GB" sz="1400" kern="1200" dirty="0">
                          <a:solidFill>
                            <a:schemeClr val="tx1"/>
                          </a:solidFill>
                          <a:effectLst/>
                          <a:latin typeface="Calibri" panose="020F0502020204030204" pitchFamily="34" charset="0"/>
                          <a:ea typeface="+mn-ea"/>
                          <a:cs typeface="Arial" panose="020B0604020202020204" pitchFamily="34" charset="0"/>
                        </a:rPr>
                        <a:t>E-Learning platform</a:t>
                      </a:r>
                      <a:endParaRPr lang="en-US" sz="1400" kern="1200" dirty="0">
                        <a:solidFill>
                          <a:schemeClr val="tx1"/>
                        </a:solidFill>
                        <a:effectLst/>
                        <a:latin typeface="Calibri" panose="020F0502020204030204" pitchFamily="34" charset="0"/>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ea typeface="Cambria" panose="02040503050406030204" pitchFamily="18" charset="0"/>
                          <a:cs typeface="Times New Roman" panose="02020603050405020304" pitchFamily="18" charset="0"/>
                        </a:rPr>
                        <a:t>JO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ea typeface="Cambria" panose="02040503050406030204" pitchFamily="18" charset="0"/>
                          <a:cs typeface="Times New Roman" panose="02020603050405020304" pitchFamily="18" charset="0"/>
                        </a:rPr>
                        <a:t>Done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172963277"/>
                  </a:ext>
                </a:extLst>
              </a:tr>
              <a:tr h="641225">
                <a:tc>
                  <a:txBody>
                    <a:bodyPr/>
                    <a:lstStyle/>
                    <a:p>
                      <a:pPr marL="0" marR="0" lvl="0" indent="0" algn="l" defTabSz="914400" rtl="0" eaLnBrk="1" latinLnBrk="0" hangingPunct="1">
                        <a:lnSpc>
                          <a:spcPct val="115000"/>
                        </a:lnSpc>
                        <a:spcBef>
                          <a:spcPts val="0"/>
                        </a:spcBef>
                        <a:spcAft>
                          <a:spcPts val="1000"/>
                        </a:spcAft>
                        <a:buFont typeface="+mj-lt"/>
                        <a:buNone/>
                      </a:pPr>
                      <a:r>
                        <a:rPr lang="en-US" sz="1400" kern="1200" dirty="0">
                          <a:solidFill>
                            <a:schemeClr val="tx1"/>
                          </a:solidFill>
                          <a:effectLst/>
                          <a:latin typeface="Calibri" panose="020F0502020204030204" pitchFamily="34" charset="0"/>
                          <a:ea typeface="+mn-ea"/>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lvl="0" indent="0" algn="l" defTabSz="914400" rtl="0" eaLnBrk="1" latinLnBrk="0" hangingPunct="1">
                        <a:lnSpc>
                          <a:spcPct val="115000"/>
                        </a:lnSpc>
                        <a:spcBef>
                          <a:spcPts val="0"/>
                        </a:spcBef>
                        <a:spcAft>
                          <a:spcPts val="1000"/>
                        </a:spcAft>
                        <a:buFont typeface="+mj-lt"/>
                        <a:buNone/>
                      </a:pPr>
                      <a:r>
                        <a:rPr lang="en-GB" sz="1400" kern="1200" dirty="0">
                          <a:solidFill>
                            <a:schemeClr val="tx1"/>
                          </a:solidFill>
                          <a:effectLst/>
                          <a:latin typeface="Calibri" panose="020F0502020204030204" pitchFamily="34" charset="0"/>
                          <a:ea typeface="+mn-ea"/>
                          <a:cs typeface="Arial" panose="020B0604020202020204" pitchFamily="34" charset="0"/>
                        </a:rPr>
                        <a:t>Final Conference</a:t>
                      </a:r>
                      <a:endParaRPr lang="en-US" sz="1400" kern="1200" dirty="0">
                        <a:solidFill>
                          <a:schemeClr val="tx1"/>
                        </a:solidFill>
                        <a:effectLst/>
                        <a:latin typeface="Calibri" panose="020F0502020204030204" pitchFamily="34" charset="0"/>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Calibri" panose="020F0502020204030204" pitchFamily="34" charset="0"/>
                          <a:ea typeface="Cambria" panose="02040503050406030204" pitchFamily="18" charset="0"/>
                          <a:cs typeface="Times New Roman" panose="02020603050405020304" pitchFamily="18" charset="0"/>
                        </a:rPr>
                        <a:t>JO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Calibri" panose="020F0502020204030204" pitchFamily="34" charset="0"/>
                          <a:ea typeface="Cambria" panose="02040503050406030204" pitchFamily="18" charset="0"/>
                          <a:cs typeface="Times New Roman" panose="02020603050405020304" pitchFamily="18" charset="0"/>
                        </a:rPr>
                        <a:t>Done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194604832"/>
                  </a:ext>
                </a:extLst>
              </a:tr>
              <a:tr h="641225">
                <a:tc>
                  <a:txBody>
                    <a:bodyPr/>
                    <a:lstStyle/>
                    <a:p>
                      <a:pPr marL="0" marR="0" lvl="0" indent="0" algn="l" defTabSz="914400" rtl="0" eaLnBrk="1" latinLnBrk="0" hangingPunct="1">
                        <a:lnSpc>
                          <a:spcPct val="115000"/>
                        </a:lnSpc>
                        <a:spcBef>
                          <a:spcPts val="0"/>
                        </a:spcBef>
                        <a:spcAft>
                          <a:spcPts val="1000"/>
                        </a:spcAft>
                        <a:buFont typeface="+mj-lt"/>
                        <a:buNone/>
                      </a:pPr>
                      <a:r>
                        <a:rPr lang="en-US" sz="1400" kern="1200" dirty="0">
                          <a:solidFill>
                            <a:schemeClr val="tx1"/>
                          </a:solidFill>
                          <a:effectLst/>
                          <a:latin typeface="Calibri" panose="020F0502020204030204" pitchFamily="34" charset="0"/>
                          <a:ea typeface="+mn-ea"/>
                          <a:cs typeface="Arial" panose="020B060402020202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latinLnBrk="0" hangingPunct="1">
                        <a:lnSpc>
                          <a:spcPct val="115000"/>
                        </a:lnSpc>
                        <a:spcBef>
                          <a:spcPts val="0"/>
                        </a:spcBef>
                        <a:spcAft>
                          <a:spcPts val="1000"/>
                        </a:spcAft>
                        <a:buFont typeface="+mj-lt"/>
                        <a:buNone/>
                      </a:pPr>
                      <a:r>
                        <a:rPr lang="en-US" sz="1400" kern="1200" dirty="0">
                          <a:solidFill>
                            <a:schemeClr val="tx1"/>
                          </a:solidFill>
                          <a:effectLst/>
                          <a:latin typeface="Calibri" panose="020F0502020204030204" pitchFamily="34" charset="0"/>
                          <a:ea typeface="+mn-ea"/>
                          <a:cs typeface="Arial" panose="020B0604020202020204" pitchFamily="34" charset="0"/>
                        </a:rPr>
                        <a:t>Dissemination plan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mbria" panose="02040503050406030204" pitchFamily="18" charset="0"/>
                          <a:cs typeface="Times New Roman" panose="02020603050405020304" pitchFamily="18" charset="0"/>
                        </a:rPr>
                        <a:t>JO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mbria" panose="02040503050406030204" pitchFamily="18" charset="0"/>
                          <a:cs typeface="Times New Roman" panose="02020603050405020304" pitchFamily="18" charset="0"/>
                        </a:rPr>
                        <a:t>Done</a:t>
                      </a:r>
                    </a:p>
                    <a:p>
                      <a:pPr marL="0" marR="0" algn="ctr">
                        <a:spcBef>
                          <a:spcPts val="0"/>
                        </a:spcBef>
                        <a:spcAft>
                          <a:spcPts val="0"/>
                        </a:spcAft>
                      </a:pP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389209943"/>
                  </a:ext>
                </a:extLst>
              </a:tr>
            </a:tbl>
          </a:graphicData>
        </a:graphic>
      </p:graphicFrame>
    </p:spTree>
    <p:extLst>
      <p:ext uri="{BB962C8B-B14F-4D97-AF65-F5344CB8AC3E}">
        <p14:creationId xmlns:p14="http://schemas.microsoft.com/office/powerpoint/2010/main" val="3320380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E92A1-3AB1-2192-5CFC-8154F2EACB57}"/>
              </a:ext>
            </a:extLst>
          </p:cNvPr>
          <p:cNvSpPr>
            <a:spLocks noGrp="1"/>
          </p:cNvSpPr>
          <p:nvPr>
            <p:ph type="title"/>
          </p:nvPr>
        </p:nvSpPr>
        <p:spPr/>
        <p:txBody>
          <a:bodyPr/>
          <a:lstStyle/>
          <a:p>
            <a:r>
              <a:rPr lang="en-GB" dirty="0"/>
              <a:t>Overall plan</a:t>
            </a:r>
            <a:endParaRPr lang="en-US" dirty="0"/>
          </a:p>
        </p:txBody>
      </p:sp>
      <p:graphicFrame>
        <p:nvGraphicFramePr>
          <p:cNvPr id="4" name="Content Placeholder 6">
            <a:extLst>
              <a:ext uri="{FF2B5EF4-FFF2-40B4-BE49-F238E27FC236}">
                <a16:creationId xmlns:a16="http://schemas.microsoft.com/office/drawing/2014/main" id="{4A8C9BA8-1C03-61F9-1FE0-9C5579584073}"/>
              </a:ext>
            </a:extLst>
          </p:cNvPr>
          <p:cNvGraphicFramePr>
            <a:graphicFrameLocks noGrp="1"/>
          </p:cNvGraphicFramePr>
          <p:nvPr>
            <p:ph idx="1"/>
            <p:extLst>
              <p:ext uri="{D42A27DB-BD31-4B8C-83A1-F6EECF244321}">
                <p14:modId xmlns:p14="http://schemas.microsoft.com/office/powerpoint/2010/main" val="1779262504"/>
              </p:ext>
            </p:extLst>
          </p:nvPr>
        </p:nvGraphicFramePr>
        <p:xfrm>
          <a:off x="838200" y="1825625"/>
          <a:ext cx="10009094" cy="2682946"/>
        </p:xfrm>
        <a:graphic>
          <a:graphicData uri="http://schemas.openxmlformats.org/drawingml/2006/table">
            <a:tbl>
              <a:tblPr firstRow="1" firstCol="1" bandRow="1"/>
              <a:tblGrid>
                <a:gridCol w="658598">
                  <a:extLst>
                    <a:ext uri="{9D8B030D-6E8A-4147-A177-3AD203B41FA5}">
                      <a16:colId xmlns:a16="http://schemas.microsoft.com/office/drawing/2014/main" val="3016300725"/>
                    </a:ext>
                  </a:extLst>
                </a:gridCol>
                <a:gridCol w="6239670">
                  <a:extLst>
                    <a:ext uri="{9D8B030D-6E8A-4147-A177-3AD203B41FA5}">
                      <a16:colId xmlns:a16="http://schemas.microsoft.com/office/drawing/2014/main" val="2447001827"/>
                    </a:ext>
                  </a:extLst>
                </a:gridCol>
                <a:gridCol w="1785622">
                  <a:extLst>
                    <a:ext uri="{9D8B030D-6E8A-4147-A177-3AD203B41FA5}">
                      <a16:colId xmlns:a16="http://schemas.microsoft.com/office/drawing/2014/main" val="375645843"/>
                    </a:ext>
                  </a:extLst>
                </a:gridCol>
                <a:gridCol w="1325204">
                  <a:extLst>
                    <a:ext uri="{9D8B030D-6E8A-4147-A177-3AD203B41FA5}">
                      <a16:colId xmlns:a16="http://schemas.microsoft.com/office/drawing/2014/main" val="1798252771"/>
                    </a:ext>
                  </a:extLst>
                </a:gridCol>
              </a:tblGrid>
              <a:tr h="330858">
                <a:tc>
                  <a:txBody>
                    <a:bodyPr/>
                    <a:lstStyle/>
                    <a:p>
                      <a:pPr marL="0" marR="0" algn="ctr">
                        <a:spcBef>
                          <a:spcPts val="0"/>
                        </a:spcBef>
                        <a:spcAft>
                          <a:spcPts val="0"/>
                        </a:spcAft>
                      </a:pPr>
                      <a:r>
                        <a:rPr lang="it-IT" sz="1400" b="1" dirty="0">
                          <a:effectLst/>
                          <a:latin typeface="Calibri" panose="020F0502020204030204" pitchFamily="34" charset="0"/>
                          <a:ea typeface="Calibri" panose="020F0502020204030204" pitchFamily="34" charset="0"/>
                          <a:cs typeface="Calibri" panose="020F0502020204030204" pitchFamily="34" charset="0"/>
                        </a:rPr>
                        <a:t>No.</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it-IT" sz="1400" b="1">
                          <a:effectLst/>
                          <a:latin typeface="Calibri" panose="020F0502020204030204" pitchFamily="34" charset="0"/>
                          <a:ea typeface="Calibri" panose="020F0502020204030204" pitchFamily="34" charset="0"/>
                          <a:cs typeface="Calibri" panose="020F0502020204030204" pitchFamily="34" charset="0"/>
                        </a:rPr>
                        <a:t>Task</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it-IT" sz="1400" b="1">
                          <a:effectLst/>
                          <a:latin typeface="Calibri" panose="020F0502020204030204" pitchFamily="34" charset="0"/>
                          <a:ea typeface="Calibri" panose="020F0502020204030204" pitchFamily="34" charset="0"/>
                          <a:cs typeface="Calibri" panose="020F0502020204030204" pitchFamily="34" charset="0"/>
                        </a:rPr>
                        <a:t>Responsibility</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dirty="0">
                          <a:effectLst/>
                          <a:latin typeface="Calibri" panose="020F0502020204030204" pitchFamily="34" charset="0"/>
                          <a:ea typeface="Cambria" panose="02040503050406030204" pitchFamily="18" charset="0"/>
                          <a:cs typeface="Times New Roman" panose="02020603050405020304" pitchFamily="18" charset="0"/>
                        </a:rPr>
                        <a:t>Status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8814161"/>
                  </a:ext>
                </a:extLst>
              </a:tr>
              <a:tr h="619212">
                <a:tc>
                  <a:txBody>
                    <a:bodyPr/>
                    <a:lstStyle/>
                    <a:p>
                      <a:pPr marL="0" marR="0" lvl="0" indent="0" algn="ctr" rtl="0">
                        <a:lnSpc>
                          <a:spcPct val="115000"/>
                        </a:lnSpc>
                        <a:spcBef>
                          <a:spcPts val="0"/>
                        </a:spcBef>
                        <a:spcAft>
                          <a:spcPts val="1000"/>
                        </a:spcAft>
                        <a:buFont typeface="+mj-lt"/>
                        <a:buNone/>
                      </a:pPr>
                      <a:r>
                        <a:rPr lang="en-US" sz="1400" dirty="0">
                          <a:effectLst/>
                          <a:latin typeface="Calibri" panose="020F0502020204030204" pitchFamily="34" charset="0"/>
                          <a:cs typeface="Arial" panose="020B060402020202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just">
                        <a:spcBef>
                          <a:spcPts val="0"/>
                        </a:spcBef>
                        <a:spcAft>
                          <a:spcPts val="0"/>
                        </a:spcAft>
                      </a:pPr>
                      <a:r>
                        <a:rPr lang="en-GB" sz="1400" kern="1200" dirty="0">
                          <a:solidFill>
                            <a:schemeClr val="tx1"/>
                          </a:solidFill>
                          <a:effectLst/>
                          <a:latin typeface="Calibri" panose="020F0502020204030204" pitchFamily="34" charset="0"/>
                          <a:ea typeface="+mn-ea"/>
                          <a:cs typeface="Arial" panose="020B0604020202020204" pitchFamily="34" charset="0"/>
                        </a:rPr>
                        <a:t>Newsletters </a:t>
                      </a:r>
                      <a:endParaRPr lang="en-US" sz="1400" kern="1200" dirty="0">
                        <a:solidFill>
                          <a:schemeClr val="tx1"/>
                        </a:solidFill>
                        <a:effectLst/>
                        <a:latin typeface="Calibri" panose="020F0502020204030204" pitchFamily="34" charset="0"/>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kern="1200" dirty="0">
                          <a:solidFill>
                            <a:schemeClr val="tx1"/>
                          </a:solidFill>
                          <a:effectLst/>
                          <a:latin typeface="Calibri" panose="020F0502020204030204" pitchFamily="34" charset="0"/>
                          <a:ea typeface="+mn-ea"/>
                          <a:cs typeface="Arial" panose="020B0604020202020204" pitchFamily="34" charset="0"/>
                        </a:rPr>
                        <a:t>UNIOS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6 Done</a:t>
                      </a:r>
                    </a:p>
                    <a:p>
                      <a:pPr marL="0" marR="0" algn="ctr">
                        <a:spcBef>
                          <a:spcPts val="0"/>
                        </a:spcBef>
                        <a:spcAft>
                          <a:spcPts val="0"/>
                        </a:spcAft>
                      </a:pPr>
                      <a:r>
                        <a:rPr lang="en-US" sz="140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1 under preparation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286448841"/>
                  </a:ext>
                </a:extLst>
              </a:tr>
              <a:tr h="452024">
                <a:tc>
                  <a:txBody>
                    <a:bodyPr/>
                    <a:lstStyle/>
                    <a:p>
                      <a:pPr marL="0" marR="0" lvl="0" indent="0" algn="ctr" rtl="0">
                        <a:lnSpc>
                          <a:spcPct val="115000"/>
                        </a:lnSpc>
                        <a:spcBef>
                          <a:spcPts val="0"/>
                        </a:spcBef>
                        <a:spcAft>
                          <a:spcPts val="1000"/>
                        </a:spcAft>
                        <a:buFont typeface="+mj-lt"/>
                        <a:buNone/>
                      </a:pPr>
                      <a:r>
                        <a:rPr lang="en-US" sz="1400" dirty="0">
                          <a:effectLst/>
                          <a:latin typeface="Calibri" panose="020F0502020204030204" pitchFamily="34"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kern="1200" dirty="0">
                          <a:solidFill>
                            <a:schemeClr val="tx1"/>
                          </a:solidFill>
                          <a:effectLst/>
                          <a:latin typeface="Calibri" panose="020F0502020204030204" pitchFamily="34" charset="0"/>
                          <a:ea typeface="+mn-ea"/>
                          <a:cs typeface="Arial" panose="020B0604020202020204" pitchFamily="34" charset="0"/>
                        </a:rPr>
                        <a:t>Facebook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dirty="0">
                          <a:solidFill>
                            <a:schemeClr val="tx1"/>
                          </a:solidFill>
                          <a:effectLst/>
                          <a:latin typeface="Calibri" panose="020F0502020204030204" pitchFamily="34" charset="0"/>
                          <a:ea typeface="+mn-ea"/>
                          <a:cs typeface="Arial" panose="020B0604020202020204" pitchFamily="34" charset="0"/>
                        </a:rPr>
                        <a:t>UJ</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Done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465260576"/>
                  </a:ext>
                </a:extLst>
              </a:tr>
              <a:tr h="618759">
                <a:tc>
                  <a:txBody>
                    <a:bodyPr/>
                    <a:lstStyle/>
                    <a:p>
                      <a:pPr marL="0" marR="0" lvl="0" indent="0" algn="ctr" rtl="0">
                        <a:lnSpc>
                          <a:spcPct val="115000"/>
                        </a:lnSpc>
                        <a:spcBef>
                          <a:spcPts val="0"/>
                        </a:spcBef>
                        <a:spcAft>
                          <a:spcPts val="1000"/>
                        </a:spcAft>
                        <a:buFont typeface="+mj-lt"/>
                        <a:buNone/>
                      </a:pPr>
                      <a:r>
                        <a:rPr lang="en-US" sz="1400" dirty="0">
                          <a:effectLst/>
                          <a:latin typeface="Calibri" panose="020F0502020204030204" pitchFamily="34" charset="0"/>
                          <a:cs typeface="Arial" panose="020B0604020202020204" pitchFamily="34"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just">
                        <a:spcBef>
                          <a:spcPts val="0"/>
                        </a:spcBef>
                        <a:spcAft>
                          <a:spcPts val="0"/>
                        </a:spcAft>
                      </a:pPr>
                      <a:r>
                        <a:rPr lang="en-GB" sz="1400" kern="1200" dirty="0">
                          <a:solidFill>
                            <a:schemeClr val="tx1"/>
                          </a:solidFill>
                          <a:effectLst/>
                          <a:latin typeface="Calibri" panose="020F0502020204030204" pitchFamily="34" charset="0"/>
                          <a:ea typeface="+mn-ea"/>
                          <a:cs typeface="Arial" panose="020B0604020202020204" pitchFamily="34" charset="0"/>
                        </a:rPr>
                        <a:t>Media Coverage report </a:t>
                      </a:r>
                      <a:endParaRPr lang="en-US" sz="1400" kern="1200" dirty="0">
                        <a:solidFill>
                          <a:schemeClr val="tx1"/>
                        </a:solidFill>
                        <a:effectLst/>
                        <a:latin typeface="Calibri" panose="020F0502020204030204" pitchFamily="34" charset="0"/>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kern="1200" dirty="0">
                          <a:solidFill>
                            <a:schemeClr val="tx1"/>
                          </a:solidFill>
                          <a:effectLst/>
                          <a:latin typeface="Calibri" panose="020F0502020204030204" pitchFamily="34" charset="0"/>
                          <a:ea typeface="+mn-ea"/>
                          <a:cs typeface="Arial" panose="020B0604020202020204" pitchFamily="34" charset="0"/>
                        </a:rPr>
                        <a:t>UNIOS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1 Done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 1 remaining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646729132"/>
                  </a:ext>
                </a:extLst>
              </a:tr>
              <a:tr h="641225">
                <a:tc>
                  <a:txBody>
                    <a:bodyPr/>
                    <a:lstStyle/>
                    <a:p>
                      <a:pPr marL="0" marR="0" lvl="0" indent="0" algn="ctr" rtl="0">
                        <a:lnSpc>
                          <a:spcPct val="115000"/>
                        </a:lnSpc>
                        <a:spcBef>
                          <a:spcPts val="0"/>
                        </a:spcBef>
                        <a:spcAft>
                          <a:spcPts val="1000"/>
                        </a:spcAft>
                        <a:buFont typeface="+mj-lt"/>
                        <a:buNone/>
                      </a:pPr>
                      <a:r>
                        <a:rPr lang="en-US" sz="1400" dirty="0">
                          <a:effectLst/>
                          <a:latin typeface="Calibri" panose="020F0502020204030204" pitchFamily="34" charset="0"/>
                          <a:cs typeface="Arial" panose="020B0604020202020204" pitchFamily="34"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400" kern="1200" dirty="0">
                          <a:solidFill>
                            <a:schemeClr val="tx1"/>
                          </a:solidFill>
                          <a:effectLst/>
                          <a:latin typeface="Calibri" panose="020F0502020204030204" pitchFamily="34" charset="0"/>
                          <a:ea typeface="+mn-ea"/>
                          <a:cs typeface="Arial" panose="020B0604020202020204" pitchFamily="34" charset="0"/>
                        </a:rPr>
                        <a:t>Networking </a:t>
                      </a:r>
                      <a:endParaRPr lang="en-US" sz="1400" kern="1200" dirty="0">
                        <a:solidFill>
                          <a:schemeClr val="tx1"/>
                        </a:solidFill>
                        <a:effectLst/>
                        <a:latin typeface="Calibri" panose="020F0502020204030204" pitchFamily="34" charset="0"/>
                        <a:ea typeface="+mn-ea"/>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dirty="0">
                          <a:solidFill>
                            <a:schemeClr val="tx1"/>
                          </a:solidFill>
                          <a:effectLst/>
                          <a:latin typeface="Calibri" panose="020F0502020204030204" pitchFamily="34" charset="0"/>
                          <a:ea typeface="+mn-ea"/>
                          <a:cs typeface="Arial" panose="020B0604020202020204" pitchFamily="34" charset="0"/>
                        </a:rPr>
                        <a:t>All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Calibri" panose="020F0502020204030204" pitchFamily="34" charset="0"/>
                          <a:ea typeface="Cambria" panose="02040503050406030204" pitchFamily="18" charset="0"/>
                          <a:cs typeface="Times New Roman" panose="02020603050405020304" pitchFamily="18" charset="0"/>
                        </a:rPr>
                        <a:t>Done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172963277"/>
                  </a:ext>
                </a:extLst>
              </a:tr>
            </a:tbl>
          </a:graphicData>
        </a:graphic>
      </p:graphicFrame>
    </p:spTree>
    <p:extLst>
      <p:ext uri="{BB962C8B-B14F-4D97-AF65-F5344CB8AC3E}">
        <p14:creationId xmlns:p14="http://schemas.microsoft.com/office/powerpoint/2010/main" val="180559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30936" y="630936"/>
            <a:ext cx="3599688" cy="1463040"/>
          </a:xfrm>
        </p:spPr>
        <p:txBody>
          <a:bodyPr anchor="ctr">
            <a:normAutofit/>
          </a:bodyPr>
          <a:lstStyle/>
          <a:p>
            <a:r>
              <a:rPr lang="en-US" sz="4800">
                <a:solidFill>
                  <a:srgbClr val="FFFFFF"/>
                </a:solidFill>
              </a:rPr>
              <a:t>Filling Gaps – WP6 </a:t>
            </a:r>
            <a:endParaRPr lang="en-GB" sz="4800">
              <a:solidFill>
                <a:srgbClr val="FFFFFF"/>
              </a:solidFill>
            </a:endParaRPr>
          </a:p>
        </p:txBody>
      </p:sp>
      <p:sp>
        <p:nvSpPr>
          <p:cNvPr id="14"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474462" y="630936"/>
            <a:ext cx="7074409" cy="1463040"/>
          </a:xfrm>
        </p:spPr>
        <p:txBody>
          <a:bodyPr anchor="ctr">
            <a:normAutofit/>
          </a:bodyPr>
          <a:lstStyle/>
          <a:p>
            <a:pPr marL="0" indent="0">
              <a:buNone/>
            </a:pPr>
            <a:endParaRPr lang="en-GB" sz="2200">
              <a:solidFill>
                <a:srgbClr val="FFFFFF"/>
              </a:solidFill>
            </a:endParaRPr>
          </a:p>
          <a:p>
            <a:pPr marL="0" indent="0">
              <a:buNone/>
            </a:pPr>
            <a:endParaRPr lang="en-GB" sz="2200">
              <a:solidFill>
                <a:srgbClr val="FFFF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594257524"/>
              </p:ext>
            </p:extLst>
          </p:nvPr>
        </p:nvGraphicFramePr>
        <p:xfrm>
          <a:off x="630936" y="3161949"/>
          <a:ext cx="10917937" cy="2898193"/>
        </p:xfrm>
        <a:graphic>
          <a:graphicData uri="http://schemas.openxmlformats.org/drawingml/2006/table">
            <a:tbl>
              <a:tblPr firstRow="1" firstCol="1" bandRow="1">
                <a:noFill/>
                <a:tableStyleId>{21E4AEA4-8DFA-4A89-87EB-49C32662AFE0}</a:tableStyleId>
              </a:tblPr>
              <a:tblGrid>
                <a:gridCol w="643784">
                  <a:extLst>
                    <a:ext uri="{9D8B030D-6E8A-4147-A177-3AD203B41FA5}">
                      <a16:colId xmlns:a16="http://schemas.microsoft.com/office/drawing/2014/main" val="2137969192"/>
                    </a:ext>
                  </a:extLst>
                </a:gridCol>
                <a:gridCol w="6241549">
                  <a:extLst>
                    <a:ext uri="{9D8B030D-6E8A-4147-A177-3AD203B41FA5}">
                      <a16:colId xmlns:a16="http://schemas.microsoft.com/office/drawing/2014/main" val="1095889783"/>
                    </a:ext>
                  </a:extLst>
                </a:gridCol>
                <a:gridCol w="2063683">
                  <a:extLst>
                    <a:ext uri="{9D8B030D-6E8A-4147-A177-3AD203B41FA5}">
                      <a16:colId xmlns:a16="http://schemas.microsoft.com/office/drawing/2014/main" val="3438206616"/>
                    </a:ext>
                  </a:extLst>
                </a:gridCol>
                <a:gridCol w="1968921">
                  <a:extLst>
                    <a:ext uri="{9D8B030D-6E8A-4147-A177-3AD203B41FA5}">
                      <a16:colId xmlns:a16="http://schemas.microsoft.com/office/drawing/2014/main" val="421411658"/>
                    </a:ext>
                  </a:extLst>
                </a:gridCol>
              </a:tblGrid>
              <a:tr h="415976">
                <a:tc>
                  <a:txBody>
                    <a:bodyPr/>
                    <a:lstStyle/>
                    <a:p>
                      <a:pPr marL="0" marR="0">
                        <a:spcBef>
                          <a:spcPts val="0"/>
                        </a:spcBef>
                        <a:spcAft>
                          <a:spcPts val="0"/>
                        </a:spcAft>
                      </a:pPr>
                      <a:r>
                        <a:rPr lang="it-IT" sz="1800" b="0" cap="none" spc="60">
                          <a:solidFill>
                            <a:schemeClr val="bg1"/>
                          </a:solidFill>
                          <a:effectLst/>
                        </a:rPr>
                        <a:t>No.</a:t>
                      </a:r>
                      <a:endParaRPr lang="en-US" sz="1800" b="0" cap="none" spc="60">
                        <a:solidFill>
                          <a:schemeClr val="bg1"/>
                        </a:solidFill>
                        <a:effectLst/>
                        <a:latin typeface="Calibri" panose="020F0502020204030204" pitchFamily="34" charset="0"/>
                        <a:ea typeface="Cambria" panose="02040503050406030204" pitchFamily="18" charset="0"/>
                        <a:cs typeface="Times New Roman" panose="02020603050405020304" pitchFamily="18" charset="0"/>
                      </a:endParaRPr>
                    </a:p>
                  </a:txBody>
                  <a:tcPr marL="76717" marR="76717" marT="102289" marB="0"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a:spcBef>
                          <a:spcPts val="0"/>
                        </a:spcBef>
                        <a:spcAft>
                          <a:spcPts val="0"/>
                        </a:spcAft>
                      </a:pPr>
                      <a:r>
                        <a:rPr lang="it-IT" sz="1800" b="0" cap="none" spc="60">
                          <a:solidFill>
                            <a:schemeClr val="bg1"/>
                          </a:solidFill>
                          <a:effectLst/>
                        </a:rPr>
                        <a:t>Task</a:t>
                      </a:r>
                      <a:endParaRPr lang="en-US" sz="1800" b="0" cap="none" spc="60">
                        <a:solidFill>
                          <a:schemeClr val="bg1"/>
                        </a:solidFill>
                        <a:effectLst/>
                        <a:latin typeface="Calibri" panose="020F0502020204030204" pitchFamily="34" charset="0"/>
                        <a:ea typeface="Cambria" panose="02040503050406030204" pitchFamily="18" charset="0"/>
                        <a:cs typeface="Times New Roman" panose="02020603050405020304" pitchFamily="18" charset="0"/>
                      </a:endParaRPr>
                    </a:p>
                  </a:txBody>
                  <a:tcPr marL="76717" marR="76717" marT="102289" marB="0"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a:spcBef>
                          <a:spcPts val="0"/>
                        </a:spcBef>
                        <a:spcAft>
                          <a:spcPts val="0"/>
                        </a:spcAft>
                      </a:pPr>
                      <a:r>
                        <a:rPr lang="it-IT" sz="1800" b="0" cap="none" spc="60">
                          <a:solidFill>
                            <a:schemeClr val="bg1"/>
                          </a:solidFill>
                          <a:effectLst/>
                        </a:rPr>
                        <a:t>Responsibility</a:t>
                      </a:r>
                      <a:endParaRPr lang="en-US" sz="1800" b="0" cap="none" spc="60">
                        <a:solidFill>
                          <a:schemeClr val="bg1"/>
                        </a:solidFill>
                        <a:effectLst/>
                        <a:latin typeface="Calibri" panose="020F0502020204030204" pitchFamily="34" charset="0"/>
                        <a:ea typeface="Cambria" panose="02040503050406030204" pitchFamily="18" charset="0"/>
                        <a:cs typeface="Times New Roman" panose="02020603050405020304" pitchFamily="18" charset="0"/>
                      </a:endParaRPr>
                    </a:p>
                  </a:txBody>
                  <a:tcPr marL="76717" marR="76717" marT="102289" marB="0"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a:spcBef>
                          <a:spcPts val="0"/>
                        </a:spcBef>
                        <a:spcAft>
                          <a:spcPts val="0"/>
                        </a:spcAft>
                      </a:pPr>
                      <a:r>
                        <a:rPr lang="it-IT" sz="1800" b="0" cap="none" spc="60">
                          <a:solidFill>
                            <a:schemeClr val="bg1"/>
                          </a:solidFill>
                          <a:effectLst/>
                        </a:rPr>
                        <a:t>Due Date</a:t>
                      </a:r>
                      <a:endParaRPr lang="en-US" sz="1800" b="0" cap="none" spc="60">
                        <a:solidFill>
                          <a:schemeClr val="bg1"/>
                        </a:solidFill>
                        <a:effectLst/>
                        <a:latin typeface="Calibri" panose="020F0502020204030204" pitchFamily="34" charset="0"/>
                        <a:ea typeface="Cambria" panose="02040503050406030204" pitchFamily="18" charset="0"/>
                        <a:cs typeface="Times New Roman" panose="02020603050405020304" pitchFamily="18" charset="0"/>
                      </a:endParaRPr>
                    </a:p>
                  </a:txBody>
                  <a:tcPr marL="76717" marR="76717" marT="102289" marB="0"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3448140791"/>
                  </a:ext>
                </a:extLst>
              </a:tr>
              <a:tr h="381880">
                <a:tc>
                  <a:txBody>
                    <a:bodyPr/>
                    <a:lstStyle/>
                    <a:p>
                      <a:pPr marL="0" marR="0">
                        <a:spcBef>
                          <a:spcPts val="0"/>
                        </a:spcBef>
                        <a:spcAft>
                          <a:spcPts val="0"/>
                        </a:spcAft>
                      </a:pPr>
                      <a:r>
                        <a:rPr lang="en-US" sz="1600" b="1" cap="none" spc="0">
                          <a:solidFill>
                            <a:schemeClr val="tx1"/>
                          </a:solidFill>
                          <a:effectLst/>
                        </a:rPr>
                        <a:t>1</a:t>
                      </a:r>
                      <a:endParaRPr lang="en-US" sz="1600" b="1" cap="none" spc="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txBody>
                  <a:tcPr marL="76717" marR="76717" marT="102289" marB="0">
                    <a:lnL w="12700" cmpd="sng">
                      <a:noFill/>
                      <a:prstDash val="solid"/>
                    </a:lnL>
                    <a:lnR w="12700" cmpd="sng">
                      <a:noFill/>
                      <a:prstDash val="solid"/>
                    </a:lnR>
                    <a:lnT w="38100" cmpd="sng">
                      <a:noFill/>
                    </a:lnT>
                    <a:lnB w="12700" cap="flat" cmpd="sng" algn="ctr">
                      <a:noFill/>
                      <a:prstDash val="solid"/>
                    </a:lnB>
                    <a:noFill/>
                  </a:tcPr>
                </a:tc>
                <a:tc>
                  <a:txBody>
                    <a:bodyPr/>
                    <a:lstStyle/>
                    <a:p>
                      <a:pPr marL="0" marR="0">
                        <a:spcBef>
                          <a:spcPts val="0"/>
                        </a:spcBef>
                        <a:spcAft>
                          <a:spcPts val="0"/>
                        </a:spcAft>
                      </a:pPr>
                      <a:r>
                        <a:rPr lang="en-US" sz="1600" kern="1200" cap="none" spc="0" dirty="0">
                          <a:solidFill>
                            <a:schemeClr val="tx1"/>
                          </a:solidFill>
                          <a:effectLst/>
                          <a:latin typeface="+mn-lt"/>
                          <a:ea typeface="+mn-ea"/>
                          <a:cs typeface="+mn-cs"/>
                        </a:rPr>
                        <a:t>Updating Sustainability plan (Dissemination) </a:t>
                      </a:r>
                    </a:p>
                  </a:txBody>
                  <a:tcPr marL="76717" marR="76717" marT="102289" marB="0">
                    <a:lnL w="12700" cmpd="sng">
                      <a:noFill/>
                      <a:prstDash val="solid"/>
                    </a:lnL>
                    <a:lnR w="12700" cmpd="sng">
                      <a:noFill/>
                      <a:prstDash val="solid"/>
                    </a:lnR>
                    <a:lnT w="38100" cmpd="sng">
                      <a:noFill/>
                    </a:lnT>
                    <a:lnB w="12700" cap="flat" cmpd="sng" algn="ctr">
                      <a:noFill/>
                      <a:prstDash val="solid"/>
                    </a:lnB>
                    <a:noFill/>
                  </a:tcPr>
                </a:tc>
                <a:tc>
                  <a:txBody>
                    <a:bodyPr/>
                    <a:lstStyle/>
                    <a:p>
                      <a:pPr marL="0" marR="0">
                        <a:spcBef>
                          <a:spcPts val="0"/>
                        </a:spcBef>
                        <a:spcAft>
                          <a:spcPts val="0"/>
                        </a:spcAft>
                      </a:pPr>
                      <a:r>
                        <a:rPr lang="en-US" sz="1600" cap="none" spc="0">
                          <a:solidFill>
                            <a:schemeClr val="tx1"/>
                          </a:solidFill>
                          <a:effectLst/>
                        </a:rPr>
                        <a:t>UNIOS</a:t>
                      </a:r>
                      <a:endParaRPr lang="en-US" sz="1600" cap="none" spc="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txBody>
                  <a:tcPr marL="76717" marR="76717" marT="102289" marB="0">
                    <a:lnL w="12700" cmpd="sng">
                      <a:noFill/>
                      <a:prstDash val="solid"/>
                    </a:lnL>
                    <a:lnR w="12700" cmpd="sng">
                      <a:noFill/>
                      <a:prstDash val="solid"/>
                    </a:lnR>
                    <a:lnT w="38100" cmpd="sng">
                      <a:noFill/>
                    </a:lnT>
                    <a:lnB w="12700" cap="flat" cmpd="sng" algn="ctr">
                      <a:noFill/>
                      <a:prstDash val="solid"/>
                    </a:lnB>
                    <a:noFill/>
                  </a:tcPr>
                </a:tc>
                <a:tc>
                  <a:txBody>
                    <a:bodyPr/>
                    <a:lstStyle/>
                    <a:p>
                      <a:pPr marL="0" marR="0">
                        <a:spcBef>
                          <a:spcPts val="0"/>
                        </a:spcBef>
                        <a:spcAft>
                          <a:spcPts val="0"/>
                        </a:spcAft>
                      </a:pPr>
                      <a:endParaRPr lang="en-US" sz="1600" cap="none" spc="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txBody>
                  <a:tcPr marL="76717" marR="76717" marT="102289" marB="0">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746448530"/>
                  </a:ext>
                </a:extLst>
              </a:tr>
              <a:tr h="859229">
                <a:tc>
                  <a:txBody>
                    <a:bodyPr/>
                    <a:lstStyle/>
                    <a:p>
                      <a:pPr marL="0" marR="0">
                        <a:spcBef>
                          <a:spcPts val="0"/>
                        </a:spcBef>
                        <a:spcAft>
                          <a:spcPts val="0"/>
                        </a:spcAft>
                      </a:pPr>
                      <a:r>
                        <a:rPr lang="en-GB" sz="1600" b="1" cap="none" spc="0">
                          <a:solidFill>
                            <a:schemeClr val="tx1"/>
                          </a:solidFill>
                          <a:effectLst/>
                        </a:rPr>
                        <a:t>2</a:t>
                      </a:r>
                      <a:endParaRPr lang="en-US" sz="1600" b="1" cap="none" spc="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txBody>
                  <a:tcPr marL="76717" marR="76717" marT="102289"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1600" kern="1200" cap="none" spc="0">
                          <a:solidFill>
                            <a:schemeClr val="tx1"/>
                          </a:solidFill>
                          <a:effectLst/>
                          <a:latin typeface="+mn-lt"/>
                          <a:ea typeface="+mn-ea"/>
                          <a:cs typeface="+mn-cs"/>
                        </a:rPr>
                        <a:t>Facebook page update</a:t>
                      </a:r>
                    </a:p>
                    <a:p>
                      <a:pPr marL="0" marR="0">
                        <a:spcBef>
                          <a:spcPts val="0"/>
                        </a:spcBef>
                        <a:spcAft>
                          <a:spcPts val="0"/>
                        </a:spcAft>
                      </a:pPr>
                      <a:r>
                        <a:rPr lang="en-US" sz="1600" kern="1200" cap="none" spc="0">
                          <a:solidFill>
                            <a:schemeClr val="tx1"/>
                          </a:solidFill>
                          <a:effectLst/>
                          <a:latin typeface="+mn-lt"/>
                          <a:ea typeface="+mn-ea"/>
                          <a:cs typeface="+mn-cs"/>
                        </a:rPr>
                        <a:t>Website Update</a:t>
                      </a:r>
                    </a:p>
                    <a:p>
                      <a:pPr marL="0" marR="0">
                        <a:spcBef>
                          <a:spcPts val="0"/>
                        </a:spcBef>
                        <a:spcAft>
                          <a:spcPts val="0"/>
                        </a:spcAft>
                      </a:pPr>
                      <a:r>
                        <a:rPr lang="en-US" sz="1600" kern="1200" cap="none" spc="0">
                          <a:solidFill>
                            <a:schemeClr val="tx1"/>
                          </a:solidFill>
                          <a:effectLst/>
                          <a:latin typeface="+mn-lt"/>
                          <a:ea typeface="+mn-ea"/>
                          <a:cs typeface="+mn-cs"/>
                        </a:rPr>
                        <a:t>YouTube update</a:t>
                      </a:r>
                    </a:p>
                  </a:txBody>
                  <a:tcPr marL="76717" marR="76717" marT="102289"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1600" cap="none" spc="0" dirty="0">
                          <a:solidFill>
                            <a:schemeClr val="tx1"/>
                          </a:solidFill>
                          <a:effectLst/>
                        </a:rPr>
                        <a:t>UJ</a:t>
                      </a:r>
                    </a:p>
                    <a:p>
                      <a:pPr marL="0" marR="0">
                        <a:spcBef>
                          <a:spcPts val="0"/>
                        </a:spcBef>
                        <a:spcAft>
                          <a:spcPts val="0"/>
                        </a:spcAft>
                      </a:pPr>
                      <a:r>
                        <a:rPr lang="en-US" sz="1600" cap="none" spc="0" dirty="0">
                          <a:solidFill>
                            <a:schemeClr val="tx1"/>
                          </a:solidFill>
                          <a:effectLst/>
                        </a:rPr>
                        <a:t>USFAX (Dr. </a:t>
                      </a:r>
                      <a:r>
                        <a:rPr lang="en-US" sz="1600" cap="none" spc="0">
                          <a:solidFill>
                            <a:schemeClr val="tx1"/>
                          </a:solidFill>
                          <a:effectLst/>
                        </a:rPr>
                        <a:t>Slim) </a:t>
                      </a:r>
                    </a:p>
                  </a:txBody>
                  <a:tcPr marL="76717" marR="76717" marT="102289"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endParaRPr lang="en-US" sz="1600" cap="none" spc="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txBody>
                  <a:tcPr marL="76717" marR="76717" marT="102289"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4294293157"/>
                  </a:ext>
                </a:extLst>
              </a:tr>
              <a:tr h="620554">
                <a:tc>
                  <a:txBody>
                    <a:bodyPr/>
                    <a:lstStyle/>
                    <a:p>
                      <a:pPr marL="0" marR="0">
                        <a:spcBef>
                          <a:spcPts val="0"/>
                        </a:spcBef>
                        <a:spcAft>
                          <a:spcPts val="0"/>
                        </a:spcAft>
                      </a:pPr>
                      <a:r>
                        <a:rPr lang="en-US" sz="1600" b="1" cap="none" spc="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3</a:t>
                      </a:r>
                    </a:p>
                  </a:txBody>
                  <a:tcPr marL="76717" marR="76717" marT="102289"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spcBef>
                          <a:spcPts val="0"/>
                        </a:spcBef>
                        <a:spcAft>
                          <a:spcPts val="0"/>
                        </a:spcAft>
                      </a:pPr>
                      <a:r>
                        <a:rPr lang="en-US" sz="1600" kern="1200" cap="none" spc="0">
                          <a:solidFill>
                            <a:schemeClr val="tx1"/>
                          </a:solidFill>
                          <a:effectLst/>
                          <a:latin typeface="+mn-lt"/>
                          <a:ea typeface="+mn-ea"/>
                          <a:cs typeface="+mn-cs"/>
                        </a:rPr>
                        <a:t>Preparing for 7th Newsletter </a:t>
                      </a:r>
                    </a:p>
                  </a:txBody>
                  <a:tcPr marL="76717" marR="76717" marT="102289"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cap="none" spc="0">
                          <a:solidFill>
                            <a:schemeClr val="tx1"/>
                          </a:solidFill>
                          <a:effectLst/>
                        </a:rPr>
                        <a:t>UNIOS</a:t>
                      </a:r>
                      <a:endParaRPr lang="en-US" sz="1600" cap="none" spc="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p>
                      <a:pPr marL="0" marR="0">
                        <a:spcBef>
                          <a:spcPts val="0"/>
                        </a:spcBef>
                        <a:spcAft>
                          <a:spcPts val="0"/>
                        </a:spcAft>
                      </a:pPr>
                      <a:endParaRPr lang="en-US" sz="1600" cap="none" spc="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txBody>
                  <a:tcPr marL="76717" marR="76717" marT="102289"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spcBef>
                          <a:spcPts val="0"/>
                        </a:spcBef>
                        <a:spcAft>
                          <a:spcPts val="0"/>
                        </a:spcAft>
                      </a:pPr>
                      <a:endParaRPr lang="en-US" sz="1600" cap="none" spc="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txBody>
                  <a:tcPr marL="76717" marR="76717" marT="102289" marB="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074052022"/>
                  </a:ext>
                </a:extLst>
              </a:tr>
              <a:tr h="620554">
                <a:tc>
                  <a:txBody>
                    <a:bodyPr/>
                    <a:lstStyle/>
                    <a:p>
                      <a:pPr marL="0" marR="0">
                        <a:spcBef>
                          <a:spcPts val="0"/>
                        </a:spcBef>
                        <a:spcAft>
                          <a:spcPts val="0"/>
                        </a:spcAft>
                      </a:pPr>
                      <a:r>
                        <a:rPr lang="en-US" sz="1600" b="1" cap="none" spc="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4</a:t>
                      </a:r>
                    </a:p>
                  </a:txBody>
                  <a:tcPr marL="76717" marR="76717" marT="102289"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1600" kern="1200" cap="none" spc="0">
                          <a:solidFill>
                            <a:schemeClr val="tx1"/>
                          </a:solidFill>
                          <a:effectLst/>
                          <a:latin typeface="+mn-lt"/>
                          <a:ea typeface="+mn-ea"/>
                          <a:cs typeface="+mn-cs"/>
                        </a:rPr>
                        <a:t>Documentary Video </a:t>
                      </a:r>
                    </a:p>
                  </a:txBody>
                  <a:tcPr marL="76717" marR="76717" marT="102289"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1600" cap="none" spc="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Received from UJ, INU and USFAX ONLY</a:t>
                      </a:r>
                    </a:p>
                  </a:txBody>
                  <a:tcPr marL="76717" marR="76717" marT="102289"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endParaRPr lang="en-US" sz="1600" cap="none" spc="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txBody>
                  <a:tcPr marL="76717" marR="76717" marT="102289"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969534084"/>
                  </a:ext>
                </a:extLst>
              </a:tr>
            </a:tbl>
          </a:graphicData>
        </a:graphic>
      </p:graphicFrame>
    </p:spTree>
    <p:extLst>
      <p:ext uri="{BB962C8B-B14F-4D97-AF65-F5344CB8AC3E}">
        <p14:creationId xmlns:p14="http://schemas.microsoft.com/office/powerpoint/2010/main" val="2115747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WP7:Project Coordination</a:t>
            </a:r>
            <a:endParaRPr lang="en-GB" dirty="0"/>
          </a:p>
        </p:txBody>
      </p:sp>
      <p:sp>
        <p:nvSpPr>
          <p:cNvPr id="3" name="Content Placeholder 2"/>
          <p:cNvSpPr>
            <a:spLocks noGrp="1"/>
          </p:cNvSpPr>
          <p:nvPr>
            <p:ph idx="1"/>
          </p:nvPr>
        </p:nvSpPr>
        <p:spPr/>
        <p:txBody>
          <a:bodyPr>
            <a:normAutofit/>
          </a:bodyPr>
          <a:lstStyle/>
          <a:p>
            <a:pPr marL="0" indent="0" algn="justLow">
              <a:buFont typeface="Wingdings 3" charset="2"/>
              <a:buNone/>
            </a:pPr>
            <a:r>
              <a:rPr lang="en-US" sz="2000" b="1" dirty="0">
                <a:solidFill>
                  <a:srgbClr val="003300"/>
                </a:solidFill>
              </a:rPr>
              <a:t>Work package (7): </a:t>
            </a:r>
            <a:r>
              <a:rPr lang="en-US" sz="2000" b="1" dirty="0">
                <a:solidFill>
                  <a:schemeClr val="accent2">
                    <a:lumMod val="75000"/>
                  </a:schemeClr>
                </a:solidFill>
              </a:rPr>
              <a:t>MANAGEMENT</a:t>
            </a:r>
          </a:p>
          <a:p>
            <a:pPr marL="0" indent="0" algn="justLow">
              <a:buFont typeface="Wingdings 3" charset="2"/>
              <a:buNone/>
            </a:pPr>
            <a:r>
              <a:rPr lang="en-US" sz="2000" b="1" dirty="0">
                <a:solidFill>
                  <a:srgbClr val="003300"/>
                </a:solidFill>
              </a:rPr>
              <a:t>Duration: </a:t>
            </a:r>
            <a:r>
              <a:rPr lang="en-GB" sz="2000" b="1" dirty="0">
                <a:solidFill>
                  <a:schemeClr val="accent2">
                    <a:lumMod val="75000"/>
                  </a:schemeClr>
                </a:solidFill>
              </a:rPr>
              <a:t>M1</a:t>
            </a:r>
            <a:r>
              <a:rPr lang="en-US" sz="2000" b="1" dirty="0">
                <a:solidFill>
                  <a:schemeClr val="accent2">
                    <a:lumMod val="75000"/>
                  </a:schemeClr>
                </a:solidFill>
              </a:rPr>
              <a:t> to </a:t>
            </a:r>
            <a:r>
              <a:rPr lang="en-GB" sz="2000" b="1" dirty="0">
                <a:solidFill>
                  <a:schemeClr val="accent2">
                    <a:lumMod val="75000"/>
                  </a:schemeClr>
                </a:solidFill>
              </a:rPr>
              <a:t>M36</a:t>
            </a:r>
          </a:p>
          <a:p>
            <a:pPr marL="0" indent="0" algn="justLow">
              <a:buNone/>
            </a:pPr>
            <a:r>
              <a:rPr lang="en-US" sz="2000" b="1" dirty="0">
                <a:solidFill>
                  <a:srgbClr val="003300"/>
                </a:solidFill>
              </a:rPr>
              <a:t>Lead University: </a:t>
            </a:r>
            <a:r>
              <a:rPr lang="en-US" sz="2000" b="1" dirty="0">
                <a:solidFill>
                  <a:schemeClr val="accent2">
                    <a:lumMod val="75000"/>
                  </a:schemeClr>
                </a:solidFill>
              </a:rPr>
              <a:t>University of Jordan</a:t>
            </a:r>
          </a:p>
          <a:p>
            <a:pPr marL="0" indent="0" algn="justLow">
              <a:buNone/>
            </a:pPr>
            <a:r>
              <a:rPr lang="en-GB" sz="2000" b="1" dirty="0">
                <a:solidFill>
                  <a:srgbClr val="003300"/>
                </a:solidFill>
              </a:rPr>
              <a:t>Co-Lead University: </a:t>
            </a:r>
            <a:r>
              <a:rPr lang="en-US" sz="2000" b="1" dirty="0">
                <a:solidFill>
                  <a:schemeClr val="accent2">
                    <a:lumMod val="75000"/>
                  </a:schemeClr>
                </a:solidFill>
              </a:rPr>
              <a:t>All</a:t>
            </a:r>
            <a:endParaRPr lang="ar-JO" sz="2000" b="1" dirty="0">
              <a:solidFill>
                <a:schemeClr val="accent2">
                  <a:lumMod val="75000"/>
                </a:schemeClr>
              </a:solidFill>
            </a:endParaRPr>
          </a:p>
          <a:p>
            <a:pPr marL="0" indent="0" algn="justLow">
              <a:buNone/>
            </a:pPr>
            <a:endParaRPr lang="en-US" b="1" dirty="0">
              <a:solidFill>
                <a:srgbClr val="003300"/>
              </a:solidFill>
            </a:endParaRPr>
          </a:p>
          <a:p>
            <a:pPr marL="0" indent="0" algn="justLow">
              <a:buNone/>
            </a:pPr>
            <a:r>
              <a:rPr lang="en-US" sz="2400" b="1" dirty="0">
                <a:solidFill>
                  <a:srgbClr val="003300"/>
                </a:solidFill>
              </a:rPr>
              <a:t>Description: </a:t>
            </a:r>
          </a:p>
          <a:p>
            <a:pPr marL="0" indent="0" algn="just">
              <a:buNone/>
            </a:pPr>
            <a:r>
              <a:rPr lang="en-US" sz="2000" dirty="0"/>
              <a:t>To ensure an accurate and effective management on a daily basis, a project management team, responsible for financial, operational and day-to-day management and keeping track records of all project activities. </a:t>
            </a:r>
            <a:endParaRPr lang="en-GB" sz="1800" dirty="0"/>
          </a:p>
        </p:txBody>
      </p:sp>
      <p:pic>
        <p:nvPicPr>
          <p:cNvPr id="4" name="Picture 3"/>
          <p:cNvPicPr>
            <a:picLocks noChangeAspect="1"/>
          </p:cNvPicPr>
          <p:nvPr/>
        </p:nvPicPr>
        <p:blipFill>
          <a:blip r:embed="rId2"/>
          <a:stretch>
            <a:fillRect/>
          </a:stretch>
        </p:blipFill>
        <p:spPr>
          <a:xfrm>
            <a:off x="8040828" y="1825625"/>
            <a:ext cx="3205600" cy="2474912"/>
          </a:xfrm>
          <a:prstGeom prst="rect">
            <a:avLst/>
          </a:prstGeom>
        </p:spPr>
      </p:pic>
    </p:spTree>
    <p:extLst>
      <p:ext uri="{BB962C8B-B14F-4D97-AF65-F5344CB8AC3E}">
        <p14:creationId xmlns:p14="http://schemas.microsoft.com/office/powerpoint/2010/main" val="1013359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Tasks of WP7</a:t>
            </a:r>
            <a:endParaRPr lang="en-GB" dirty="0"/>
          </a:p>
        </p:txBody>
      </p:sp>
      <p:sp>
        <p:nvSpPr>
          <p:cNvPr id="3" name="Content Placeholder 2"/>
          <p:cNvSpPr>
            <a:spLocks noGrp="1"/>
          </p:cNvSpPr>
          <p:nvPr>
            <p:ph idx="1"/>
          </p:nvPr>
        </p:nvSpPr>
        <p:spPr/>
        <p:txBody>
          <a:bodyPr>
            <a:normAutofit/>
          </a:bodyPr>
          <a:lstStyle/>
          <a:p>
            <a:pPr lvl="0">
              <a:lnSpc>
                <a:spcPct val="160000"/>
              </a:lnSpc>
              <a:buFont typeface="Wingdings" panose="05000000000000000000" pitchFamily="2" charset="2"/>
              <a:buChar char="Ø"/>
            </a:pPr>
            <a:r>
              <a:rPr lang="en-US" sz="2000" dirty="0"/>
              <a:t>Task 7.1: Kick-off Meeting</a:t>
            </a:r>
          </a:p>
          <a:p>
            <a:pPr lvl="0">
              <a:lnSpc>
                <a:spcPct val="160000"/>
              </a:lnSpc>
              <a:buFont typeface="Wingdings" panose="05000000000000000000" pitchFamily="2" charset="2"/>
              <a:buChar char="Ø"/>
            </a:pPr>
            <a:r>
              <a:rPr lang="en-US" sz="2000" dirty="0"/>
              <a:t>Task 7.2: Steering Committee</a:t>
            </a:r>
          </a:p>
          <a:p>
            <a:pPr lvl="0">
              <a:lnSpc>
                <a:spcPct val="160000"/>
              </a:lnSpc>
              <a:buFont typeface="Wingdings" panose="05000000000000000000" pitchFamily="2" charset="2"/>
              <a:buChar char="Ø"/>
            </a:pPr>
            <a:r>
              <a:rPr lang="en-US" sz="2000" dirty="0"/>
              <a:t>Task 7.3: Technical and Scientific Committee</a:t>
            </a:r>
          </a:p>
          <a:p>
            <a:pPr lvl="0">
              <a:lnSpc>
                <a:spcPct val="160000"/>
              </a:lnSpc>
              <a:buFont typeface="Wingdings" panose="05000000000000000000" pitchFamily="2" charset="2"/>
              <a:buChar char="Ø"/>
            </a:pPr>
            <a:r>
              <a:rPr lang="en-US" sz="2000" dirty="0"/>
              <a:t>Task 7.4: Biannual progress reports</a:t>
            </a:r>
          </a:p>
          <a:p>
            <a:pPr lvl="0">
              <a:lnSpc>
                <a:spcPct val="160000"/>
              </a:lnSpc>
              <a:buFont typeface="Wingdings" panose="05000000000000000000" pitchFamily="2" charset="2"/>
              <a:buChar char="Ø"/>
            </a:pPr>
            <a:r>
              <a:rPr lang="en-US" sz="2000" dirty="0"/>
              <a:t>Task 7.5: Operational Staff</a:t>
            </a:r>
          </a:p>
        </p:txBody>
      </p:sp>
    </p:spTree>
    <p:extLst>
      <p:ext uri="{BB962C8B-B14F-4D97-AF65-F5344CB8AC3E}">
        <p14:creationId xmlns:p14="http://schemas.microsoft.com/office/powerpoint/2010/main" val="3925769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27512"/>
            <a:ext cx="10515600" cy="763176"/>
          </a:xfrm>
        </p:spPr>
        <p:txBody>
          <a:bodyPr/>
          <a:lstStyle/>
          <a:p>
            <a:r>
              <a:rPr lang="en-GB" dirty="0"/>
              <a:t>Progress</a:t>
            </a:r>
          </a:p>
        </p:txBody>
      </p:sp>
      <p:sp>
        <p:nvSpPr>
          <p:cNvPr id="3" name="Content Placeholder 2"/>
          <p:cNvSpPr>
            <a:spLocks noGrp="1"/>
          </p:cNvSpPr>
          <p:nvPr>
            <p:ph idx="1"/>
          </p:nvPr>
        </p:nvSpPr>
        <p:spPr>
          <a:xfrm>
            <a:off x="838200" y="1825625"/>
            <a:ext cx="10515600" cy="4492048"/>
          </a:xfrm>
        </p:spPr>
        <p:txBody>
          <a:bodyPr>
            <a:noAutofit/>
          </a:bodyPr>
          <a:lstStyle/>
          <a:p>
            <a:pPr marL="0" indent="0">
              <a:lnSpc>
                <a:spcPct val="200000"/>
              </a:lnSpc>
              <a:buNone/>
            </a:pPr>
            <a:endParaRPr lang="en-GB" sz="1800" dirty="0"/>
          </a:p>
          <a:p>
            <a:pPr marL="0" indent="0">
              <a:buNone/>
            </a:pPr>
            <a:endParaRPr lang="en-GB" sz="1800" dirty="0"/>
          </a:p>
        </p:txBody>
      </p:sp>
      <p:graphicFrame>
        <p:nvGraphicFramePr>
          <p:cNvPr id="4" name="Table 3"/>
          <p:cNvGraphicFramePr>
            <a:graphicFrameLocks noGrp="1"/>
          </p:cNvGraphicFramePr>
          <p:nvPr>
            <p:extLst>
              <p:ext uri="{D42A27DB-BD31-4B8C-83A1-F6EECF244321}">
                <p14:modId xmlns:p14="http://schemas.microsoft.com/office/powerpoint/2010/main" val="728992853"/>
              </p:ext>
            </p:extLst>
          </p:nvPr>
        </p:nvGraphicFramePr>
        <p:xfrm>
          <a:off x="838200" y="1690688"/>
          <a:ext cx="10515599" cy="3706383"/>
        </p:xfrm>
        <a:graphic>
          <a:graphicData uri="http://schemas.openxmlformats.org/drawingml/2006/table">
            <a:tbl>
              <a:tblPr firstRow="1" firstCol="1" bandRow="1"/>
              <a:tblGrid>
                <a:gridCol w="596477">
                  <a:extLst>
                    <a:ext uri="{9D8B030D-6E8A-4147-A177-3AD203B41FA5}">
                      <a16:colId xmlns:a16="http://schemas.microsoft.com/office/drawing/2014/main" val="1510422994"/>
                    </a:ext>
                  </a:extLst>
                </a:gridCol>
                <a:gridCol w="4960460">
                  <a:extLst>
                    <a:ext uri="{9D8B030D-6E8A-4147-A177-3AD203B41FA5}">
                      <a16:colId xmlns:a16="http://schemas.microsoft.com/office/drawing/2014/main" val="1354612074"/>
                    </a:ext>
                  </a:extLst>
                </a:gridCol>
                <a:gridCol w="1893634">
                  <a:extLst>
                    <a:ext uri="{9D8B030D-6E8A-4147-A177-3AD203B41FA5}">
                      <a16:colId xmlns:a16="http://schemas.microsoft.com/office/drawing/2014/main" val="967838317"/>
                    </a:ext>
                  </a:extLst>
                </a:gridCol>
                <a:gridCol w="1532514">
                  <a:extLst>
                    <a:ext uri="{9D8B030D-6E8A-4147-A177-3AD203B41FA5}">
                      <a16:colId xmlns:a16="http://schemas.microsoft.com/office/drawing/2014/main" val="1219716623"/>
                    </a:ext>
                  </a:extLst>
                </a:gridCol>
                <a:gridCol w="1532514">
                  <a:extLst>
                    <a:ext uri="{9D8B030D-6E8A-4147-A177-3AD203B41FA5}">
                      <a16:colId xmlns:a16="http://schemas.microsoft.com/office/drawing/2014/main" val="1276315406"/>
                    </a:ext>
                  </a:extLst>
                </a:gridCol>
              </a:tblGrid>
              <a:tr h="376568">
                <a:tc>
                  <a:txBody>
                    <a:bodyPr/>
                    <a:lstStyle/>
                    <a:p>
                      <a:pPr marL="0" marR="0" algn="ctr">
                        <a:lnSpc>
                          <a:spcPct val="150000"/>
                        </a:lnSpc>
                        <a:spcBef>
                          <a:spcPts val="0"/>
                        </a:spcBef>
                        <a:spcAft>
                          <a:spcPts val="0"/>
                        </a:spcAft>
                      </a:pPr>
                      <a:r>
                        <a:rPr lang="it-IT" sz="1400" b="1" dirty="0">
                          <a:effectLst/>
                          <a:latin typeface="Calibri" panose="020F0502020204030204" pitchFamily="34" charset="0"/>
                          <a:ea typeface="Calibri" panose="020F0502020204030204" pitchFamily="34" charset="0"/>
                          <a:cs typeface="Calibri" panose="020F0502020204030204" pitchFamily="34" charset="0"/>
                        </a:rPr>
                        <a:t>No.</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it-IT" sz="1400" b="1">
                          <a:effectLst/>
                          <a:latin typeface="Calibri" panose="020F0502020204030204" pitchFamily="34" charset="0"/>
                          <a:ea typeface="Calibri" panose="020F0502020204030204" pitchFamily="34" charset="0"/>
                          <a:cs typeface="Calibri" panose="020F0502020204030204" pitchFamily="34" charset="0"/>
                        </a:rPr>
                        <a:t>Task</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it-IT" sz="1400" b="1">
                          <a:effectLst/>
                          <a:latin typeface="Calibri" panose="020F0502020204030204" pitchFamily="34" charset="0"/>
                          <a:ea typeface="Calibri" panose="020F0502020204030204" pitchFamily="34" charset="0"/>
                          <a:cs typeface="Calibri" panose="020F0502020204030204" pitchFamily="34" charset="0"/>
                        </a:rPr>
                        <a:t>Responsibility</a:t>
                      </a:r>
                      <a:endParaRPr lang="en-US" sz="14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it-IT" sz="1400" b="1">
                          <a:effectLst/>
                          <a:latin typeface="Calibri" panose="020F0502020204030204" pitchFamily="34" charset="0"/>
                          <a:ea typeface="Calibri" panose="020F0502020204030204" pitchFamily="34" charset="0"/>
                          <a:cs typeface="Calibri" panose="020F0502020204030204" pitchFamily="34" charset="0"/>
                        </a:rPr>
                        <a:t>Due Date</a:t>
                      </a:r>
                      <a:endParaRPr lang="en-US" sz="1400" b="1">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400" b="1" dirty="0">
                          <a:effectLst/>
                          <a:latin typeface="Calibri" panose="020F0502020204030204" pitchFamily="34" charset="0"/>
                          <a:ea typeface="Cambria" panose="02040503050406030204" pitchFamily="18" charset="0"/>
                          <a:cs typeface="Times New Roman" panose="02020603050405020304" pitchFamily="18" charset="0"/>
                        </a:rPr>
                        <a:t>Status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03276080"/>
                  </a:ext>
                </a:extLst>
              </a:tr>
              <a:tr h="556135">
                <a:tc>
                  <a:txBody>
                    <a:bodyPr/>
                    <a:lstStyle/>
                    <a:p>
                      <a:pPr marL="0" marR="0" lvl="0" indent="0" algn="ctr" rtl="0">
                        <a:lnSpc>
                          <a:spcPct val="115000"/>
                        </a:lnSpc>
                        <a:spcBef>
                          <a:spcPts val="0"/>
                        </a:spcBef>
                        <a:spcAft>
                          <a:spcPts val="1000"/>
                        </a:spcAft>
                        <a:buFont typeface="+mj-lt"/>
                        <a:buNone/>
                      </a:pPr>
                      <a:r>
                        <a:rPr lang="en-US" sz="1400" dirty="0">
                          <a:effectLst/>
                          <a:latin typeface="Calibri" panose="020F0502020204030204" pitchFamily="34" charset="0"/>
                          <a:cs typeface="Arial" panose="020B0604020202020204" pitchFamily="34" charset="0"/>
                        </a:rPr>
                        <a:t>1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just">
                        <a:spcBef>
                          <a:spcPts val="0"/>
                        </a:spcBef>
                        <a:spcAft>
                          <a:spcPts val="0"/>
                        </a:spcAft>
                      </a:pPr>
                      <a:r>
                        <a:rPr lang="en-US" sz="1400" b="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 Steering Committee (SC) will be established during the kick-off meeting with 1 representative from each partner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b="0">
                          <a:solidFill>
                            <a:schemeClr val="tx1"/>
                          </a:solidFill>
                          <a:effectLst/>
                          <a:latin typeface="Calibri" panose="020F0502020204030204" pitchFamily="34" charset="0"/>
                          <a:ea typeface="Calibri" panose="020F0502020204030204" pitchFamily="34" charset="0"/>
                          <a:cs typeface="Calibri" panose="020F0502020204030204" pitchFamily="34" charset="0"/>
                        </a:rPr>
                        <a:t>All </a:t>
                      </a:r>
                      <a:endParaRPr lang="en-US" sz="1400" b="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it-IT"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M1</a:t>
                      </a:r>
                      <a:endParaRPr lang="en-US" sz="1400" b="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b="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Done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3589140905"/>
                  </a:ext>
                </a:extLst>
              </a:tr>
              <a:tr h="556135">
                <a:tc>
                  <a:txBody>
                    <a:bodyPr/>
                    <a:lstStyle/>
                    <a:p>
                      <a:pPr marL="0" marR="0" lvl="0" indent="0" algn="ctr" rtl="0">
                        <a:lnSpc>
                          <a:spcPct val="115000"/>
                        </a:lnSpc>
                        <a:spcBef>
                          <a:spcPts val="0"/>
                        </a:spcBef>
                        <a:spcAft>
                          <a:spcPts val="1000"/>
                        </a:spcAft>
                        <a:buFont typeface="+mj-lt"/>
                        <a:buNone/>
                      </a:pPr>
                      <a:r>
                        <a:rPr lang="en-US" sz="1400" dirty="0">
                          <a:effectLst/>
                          <a:latin typeface="Calibri" panose="020F050202020403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Technical and Scientific Committee (TSC) will be established during the kick-off meeting</a:t>
                      </a:r>
                      <a:r>
                        <a:rPr lang="en-US" sz="1400" b="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 </a:t>
                      </a: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with 1 representative from each partner.</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STC Regulations</a:t>
                      </a:r>
                      <a:r>
                        <a:rPr lang="en-US" sz="1400" b="0" baseline="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 will be distributed to all partners </a:t>
                      </a:r>
                      <a:endParaRPr lang="en-US" sz="1400" b="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All</a:t>
                      </a:r>
                      <a:endParaRPr lang="en-US" sz="1400" b="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it-IT"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M1</a:t>
                      </a:r>
                      <a:endParaRPr lang="en-US" sz="1400" b="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Done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971231072"/>
                  </a:ext>
                </a:extLst>
              </a:tr>
              <a:tr h="548290">
                <a:tc>
                  <a:txBody>
                    <a:bodyPr/>
                    <a:lstStyle/>
                    <a:p>
                      <a:pPr marL="0" marR="0" lvl="0" indent="0" algn="ctr" rtl="0">
                        <a:lnSpc>
                          <a:spcPct val="115000"/>
                        </a:lnSpc>
                        <a:spcBef>
                          <a:spcPts val="0"/>
                        </a:spcBef>
                        <a:spcAft>
                          <a:spcPts val="1000"/>
                        </a:spcAft>
                        <a:buFont typeface="+mj-lt"/>
                        <a:buNone/>
                      </a:pPr>
                      <a:r>
                        <a:rPr lang="en-US" sz="1400" dirty="0">
                          <a:effectLst/>
                          <a:latin typeface="Calibri" panose="020F0502020204030204" pitchFamily="34" charset="0"/>
                          <a:cs typeface="Arial" panose="020B060402020202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400" b="0" dirty="0">
                          <a:effectLst/>
                          <a:latin typeface="Calibri" panose="020F0502020204030204" pitchFamily="34" charset="0"/>
                          <a:ea typeface="Calibri" panose="020F0502020204030204" pitchFamily="34" charset="0"/>
                          <a:cs typeface="Calibri" panose="020F0502020204030204" pitchFamily="34" charset="0"/>
                        </a:rPr>
                        <a:t>Six coordination meetings will be conducted in Amman, Athens, Brescia, Brussels, Porto, and Sousse</a:t>
                      </a:r>
                      <a:endParaRPr lang="en-US" sz="1400" b="0" dirty="0">
                        <a:effectLst/>
                        <a:latin typeface="Calibri" panose="020F0502020204030204" pitchFamily="34" charset="0"/>
                        <a:ea typeface="Cambria" panose="02040503050406030204" pitchFamily="18" charset="0"/>
                        <a:cs typeface="Times New Roman" panose="02020603050405020304" pitchFamily="18" charset="0"/>
                      </a:endParaRPr>
                    </a:p>
                    <a:p>
                      <a:pPr marL="0" marR="0">
                        <a:spcBef>
                          <a:spcPts val="0"/>
                        </a:spcBef>
                        <a:spcAft>
                          <a:spcPts val="0"/>
                        </a:spcAft>
                      </a:pPr>
                      <a:r>
                        <a:rPr lang="en-US" sz="1400" b="0" dirty="0">
                          <a:effectLst/>
                          <a:latin typeface="Calibri" panose="020F0502020204030204" pitchFamily="34" charset="0"/>
                          <a:ea typeface="Calibri" panose="020F0502020204030204" pitchFamily="34" charset="0"/>
                          <a:cs typeface="Calibri" panose="020F0502020204030204" pitchFamily="34" charset="0"/>
                        </a:rPr>
                        <a:t>Monthly virtual status meetings via web-conferencing </a:t>
                      </a:r>
                      <a:endParaRPr lang="en-US" sz="1400" b="0" dirty="0">
                        <a:effectLst/>
                        <a:latin typeface="Calibri" panose="020F0502020204030204" pitchFamily="34" charset="0"/>
                        <a:ea typeface="Cambria" panose="02040503050406030204" pitchFamily="18" charset="0"/>
                        <a:cs typeface="Times New Roman" panose="02020603050405020304" pitchFamily="18" charset="0"/>
                      </a:endParaRPr>
                    </a:p>
                    <a:p>
                      <a:pPr marL="0" marR="0">
                        <a:spcBef>
                          <a:spcPts val="0"/>
                        </a:spcBef>
                        <a:spcAft>
                          <a:spcPts val="0"/>
                        </a:spcAft>
                      </a:pPr>
                      <a:r>
                        <a:rPr lang="en-US" sz="1400" b="0" dirty="0">
                          <a:effectLst/>
                          <a:latin typeface="Calibri" panose="020F0502020204030204" pitchFamily="34" charset="0"/>
                          <a:ea typeface="Calibri" panose="020F0502020204030204" pitchFamily="34" charset="0"/>
                          <a:cs typeface="Calibri" panose="020F0502020204030204" pitchFamily="34" charset="0"/>
                        </a:rPr>
                        <a:t>Regular communication will be conducted by e-mail and shared electronic database</a:t>
                      </a:r>
                      <a:endParaRPr lang="en-US" sz="1400" b="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b="0" dirty="0">
                          <a:effectLst/>
                          <a:latin typeface="Calibri" panose="020F0502020204030204" pitchFamily="34" charset="0"/>
                          <a:ea typeface="Calibri" panose="020F0502020204030204" pitchFamily="34" charset="0"/>
                          <a:cs typeface="Calibri" panose="020F0502020204030204" pitchFamily="34" charset="0"/>
                        </a:rPr>
                        <a:t>UJ</a:t>
                      </a:r>
                      <a:endParaRPr lang="en-US" sz="1400" b="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it-IT" sz="1400" b="0" dirty="0">
                          <a:effectLst/>
                          <a:latin typeface="Calibri" panose="020F0502020204030204" pitchFamily="34" charset="0"/>
                          <a:ea typeface="Calibri" panose="020F0502020204030204" pitchFamily="34" charset="0"/>
                          <a:cs typeface="Calibri" panose="020F0502020204030204" pitchFamily="34" charset="0"/>
                        </a:rPr>
                        <a:t>M1-M36</a:t>
                      </a:r>
                      <a:endParaRPr lang="en-US" sz="1400" b="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Done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4001248826"/>
                  </a:ext>
                </a:extLst>
              </a:tr>
              <a:tr h="514010">
                <a:tc>
                  <a:txBody>
                    <a:bodyPr/>
                    <a:lstStyle/>
                    <a:p>
                      <a:pPr marL="0" marR="0" lvl="0" indent="0" algn="ctr" rtl="0">
                        <a:lnSpc>
                          <a:spcPct val="115000"/>
                        </a:lnSpc>
                        <a:spcBef>
                          <a:spcPts val="0"/>
                        </a:spcBef>
                        <a:spcAft>
                          <a:spcPts val="1000"/>
                        </a:spcAft>
                        <a:buFont typeface="+mj-lt"/>
                        <a:buNone/>
                      </a:pPr>
                      <a:r>
                        <a:rPr lang="en-US" sz="1400" dirty="0">
                          <a:effectLst/>
                          <a:latin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0" dirty="0">
                          <a:effectLst/>
                          <a:latin typeface="Calibri" panose="020F0502020204030204" pitchFamily="34" charset="0"/>
                          <a:ea typeface="Calibri" panose="020F0502020204030204" pitchFamily="34" charset="0"/>
                          <a:cs typeface="Calibri" panose="020F0502020204030204" pitchFamily="34" charset="0"/>
                        </a:rPr>
                        <a:t>Progress report to be provided by WP leader every 6 months based on collected feedback from Co-Leaders</a:t>
                      </a:r>
                      <a:endParaRPr lang="en-US" sz="1400" b="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0" dirty="0">
                          <a:effectLst/>
                          <a:latin typeface="Calibri" panose="020F0502020204030204" pitchFamily="34" charset="0"/>
                          <a:ea typeface="Calibri" panose="020F0502020204030204" pitchFamily="34" charset="0"/>
                          <a:cs typeface="Calibri" panose="020F0502020204030204" pitchFamily="34" charset="0"/>
                        </a:rPr>
                        <a:t>UJ</a:t>
                      </a:r>
                      <a:endParaRPr lang="en-US" sz="1400" b="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it-IT" sz="1400" b="0">
                          <a:effectLst/>
                          <a:latin typeface="Calibri" panose="020F0502020204030204" pitchFamily="34" charset="0"/>
                          <a:ea typeface="Calibri" panose="020F0502020204030204" pitchFamily="34" charset="0"/>
                          <a:cs typeface="Calibri" panose="020F0502020204030204" pitchFamily="34" charset="0"/>
                        </a:rPr>
                        <a:t>M6, M12, M18, M24, M30, M36</a:t>
                      </a:r>
                      <a:endParaRPr lang="en-US" sz="1400" b="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Done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effectLst/>
                          <a:latin typeface="Calibri" panose="020F0502020204030204" pitchFamily="34" charset="0"/>
                          <a:ea typeface="Cambria" panose="02040503050406030204" pitchFamily="18" charset="0"/>
                          <a:cs typeface="Times New Roman" panose="02020603050405020304" pitchFamily="18" charset="0"/>
                        </a:rPr>
                        <a:t>Period 7 is needed</a:t>
                      </a:r>
                    </a:p>
                    <a:p>
                      <a:pPr marL="0" marR="0" algn="ctr">
                        <a:spcBef>
                          <a:spcPts val="0"/>
                        </a:spcBef>
                        <a:spcAft>
                          <a:spcPts val="0"/>
                        </a:spcAft>
                      </a:pPr>
                      <a:endParaRPr lang="en-US" sz="1400" b="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678333286"/>
                  </a:ext>
                </a:extLst>
              </a:tr>
            </a:tbl>
          </a:graphicData>
        </a:graphic>
      </p:graphicFrame>
    </p:spTree>
    <p:extLst>
      <p:ext uri="{BB962C8B-B14F-4D97-AF65-F5344CB8AC3E}">
        <p14:creationId xmlns:p14="http://schemas.microsoft.com/office/powerpoint/2010/main" val="85548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Action Plan  </a:t>
            </a: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40097831"/>
              </p:ext>
            </p:extLst>
          </p:nvPr>
        </p:nvGraphicFramePr>
        <p:xfrm>
          <a:off x="320040" y="3042966"/>
          <a:ext cx="11548875" cy="2767368"/>
        </p:xfrm>
        <a:graphic>
          <a:graphicData uri="http://schemas.openxmlformats.org/drawingml/2006/table">
            <a:tbl>
              <a:tblPr firstRow="1" firstCol="1" bandRow="1">
                <a:solidFill>
                  <a:srgbClr val="404040"/>
                </a:solidFill>
                <a:tableStyleId>{21E4AEA4-8DFA-4A89-87EB-49C32662AFE0}</a:tableStyleId>
              </a:tblPr>
              <a:tblGrid>
                <a:gridCol w="1204257">
                  <a:extLst>
                    <a:ext uri="{9D8B030D-6E8A-4147-A177-3AD203B41FA5}">
                      <a16:colId xmlns:a16="http://schemas.microsoft.com/office/drawing/2014/main" val="2844987100"/>
                    </a:ext>
                  </a:extLst>
                </a:gridCol>
                <a:gridCol w="4807596">
                  <a:extLst>
                    <a:ext uri="{9D8B030D-6E8A-4147-A177-3AD203B41FA5}">
                      <a16:colId xmlns:a16="http://schemas.microsoft.com/office/drawing/2014/main" val="1629073569"/>
                    </a:ext>
                  </a:extLst>
                </a:gridCol>
                <a:gridCol w="3184410">
                  <a:extLst>
                    <a:ext uri="{9D8B030D-6E8A-4147-A177-3AD203B41FA5}">
                      <a16:colId xmlns:a16="http://schemas.microsoft.com/office/drawing/2014/main" val="3642006728"/>
                    </a:ext>
                  </a:extLst>
                </a:gridCol>
                <a:gridCol w="2352612">
                  <a:extLst>
                    <a:ext uri="{9D8B030D-6E8A-4147-A177-3AD203B41FA5}">
                      <a16:colId xmlns:a16="http://schemas.microsoft.com/office/drawing/2014/main" val="704578279"/>
                    </a:ext>
                  </a:extLst>
                </a:gridCol>
              </a:tblGrid>
              <a:tr h="788829">
                <a:tc>
                  <a:txBody>
                    <a:bodyPr/>
                    <a:lstStyle/>
                    <a:p>
                      <a:pPr marL="0" marR="0">
                        <a:spcBef>
                          <a:spcPts val="0"/>
                        </a:spcBef>
                        <a:spcAft>
                          <a:spcPts val="0"/>
                        </a:spcAft>
                      </a:pPr>
                      <a:r>
                        <a:rPr lang="it-IT" sz="3400" b="0" cap="none" spc="0">
                          <a:solidFill>
                            <a:schemeClr val="bg1"/>
                          </a:solidFill>
                          <a:effectLst/>
                        </a:rPr>
                        <a:t>No.</a:t>
                      </a:r>
                      <a:endParaRPr lang="en-US" sz="3400" b="0" cap="none" spc="0">
                        <a:solidFill>
                          <a:schemeClr val="bg1"/>
                        </a:solidFill>
                        <a:effectLst/>
                        <a:latin typeface="Calibri" panose="020F0502020204030204" pitchFamily="34" charset="0"/>
                        <a:ea typeface="Cambria" panose="02040503050406030204" pitchFamily="18" charset="0"/>
                        <a:cs typeface="Times New Roman" panose="02020603050405020304" pitchFamily="18" charset="0"/>
                      </a:endParaRPr>
                    </a:p>
                  </a:txBody>
                  <a:tcPr marL="145481" marR="145481" marT="193974" marB="0" anchor="ctr">
                    <a:lnL w="12700" cmpd="sng">
                      <a:noFill/>
                    </a:lnL>
                    <a:lnR w="12700" cmpd="sng">
                      <a:noFill/>
                    </a:lnR>
                    <a:lnT w="19050" cap="flat" cmpd="sng" algn="ctr">
                      <a:noFill/>
                      <a:prstDash val="solid"/>
                    </a:lnT>
                    <a:lnB w="38100" cmpd="sng">
                      <a:noFill/>
                    </a:lnB>
                    <a:solidFill>
                      <a:schemeClr val="accent2"/>
                    </a:solidFill>
                  </a:tcPr>
                </a:tc>
                <a:tc>
                  <a:txBody>
                    <a:bodyPr/>
                    <a:lstStyle/>
                    <a:p>
                      <a:pPr marL="0" marR="0">
                        <a:spcBef>
                          <a:spcPts val="0"/>
                        </a:spcBef>
                        <a:spcAft>
                          <a:spcPts val="0"/>
                        </a:spcAft>
                      </a:pPr>
                      <a:r>
                        <a:rPr lang="it-IT" sz="3400" b="0" cap="none" spc="0">
                          <a:solidFill>
                            <a:schemeClr val="bg1"/>
                          </a:solidFill>
                          <a:effectLst/>
                        </a:rPr>
                        <a:t>Task</a:t>
                      </a:r>
                      <a:endParaRPr lang="en-US" sz="3400" b="0" cap="none" spc="0">
                        <a:solidFill>
                          <a:schemeClr val="bg1"/>
                        </a:solidFill>
                        <a:effectLst/>
                        <a:latin typeface="Calibri" panose="020F0502020204030204" pitchFamily="34" charset="0"/>
                        <a:ea typeface="Cambria" panose="02040503050406030204" pitchFamily="18" charset="0"/>
                        <a:cs typeface="Times New Roman" panose="02020603050405020304" pitchFamily="18" charset="0"/>
                      </a:endParaRPr>
                    </a:p>
                  </a:txBody>
                  <a:tcPr marL="145481" marR="145481" marT="193974" marB="0" anchor="ctr">
                    <a:lnL w="12700" cmpd="sng">
                      <a:noFill/>
                    </a:lnL>
                    <a:lnR w="12700" cmpd="sng">
                      <a:noFill/>
                    </a:lnR>
                    <a:lnT w="19050" cap="flat" cmpd="sng" algn="ctr">
                      <a:noFill/>
                      <a:prstDash val="solid"/>
                    </a:lnT>
                    <a:lnB w="38100" cmpd="sng">
                      <a:noFill/>
                    </a:lnB>
                    <a:solidFill>
                      <a:schemeClr val="accent2"/>
                    </a:solidFill>
                  </a:tcPr>
                </a:tc>
                <a:tc>
                  <a:txBody>
                    <a:bodyPr/>
                    <a:lstStyle/>
                    <a:p>
                      <a:pPr marL="0" marR="0">
                        <a:spcBef>
                          <a:spcPts val="0"/>
                        </a:spcBef>
                        <a:spcAft>
                          <a:spcPts val="0"/>
                        </a:spcAft>
                      </a:pPr>
                      <a:r>
                        <a:rPr lang="it-IT" sz="3400" b="0" cap="none" spc="0">
                          <a:solidFill>
                            <a:schemeClr val="bg1"/>
                          </a:solidFill>
                          <a:effectLst/>
                        </a:rPr>
                        <a:t>Responsibility</a:t>
                      </a:r>
                      <a:endParaRPr lang="en-US" sz="3400" b="0" cap="none" spc="0">
                        <a:solidFill>
                          <a:schemeClr val="bg1"/>
                        </a:solidFill>
                        <a:effectLst/>
                        <a:latin typeface="Calibri" panose="020F0502020204030204" pitchFamily="34" charset="0"/>
                        <a:ea typeface="Cambria" panose="02040503050406030204" pitchFamily="18" charset="0"/>
                        <a:cs typeface="Times New Roman" panose="02020603050405020304" pitchFamily="18" charset="0"/>
                      </a:endParaRPr>
                    </a:p>
                  </a:txBody>
                  <a:tcPr marL="145481" marR="145481" marT="193974" marB="0" anchor="ctr">
                    <a:lnL w="12700" cmpd="sng">
                      <a:noFill/>
                    </a:lnL>
                    <a:lnR w="12700" cmpd="sng">
                      <a:noFill/>
                    </a:lnR>
                    <a:lnT w="19050" cap="flat" cmpd="sng" algn="ctr">
                      <a:noFill/>
                      <a:prstDash val="solid"/>
                    </a:lnT>
                    <a:lnB w="38100" cmpd="sng">
                      <a:noFill/>
                    </a:lnB>
                    <a:solidFill>
                      <a:schemeClr val="accent2"/>
                    </a:solidFill>
                  </a:tcPr>
                </a:tc>
                <a:tc>
                  <a:txBody>
                    <a:bodyPr/>
                    <a:lstStyle/>
                    <a:p>
                      <a:pPr marL="0" marR="0">
                        <a:spcBef>
                          <a:spcPts val="0"/>
                        </a:spcBef>
                        <a:spcAft>
                          <a:spcPts val="0"/>
                        </a:spcAft>
                      </a:pPr>
                      <a:r>
                        <a:rPr lang="it-IT" sz="3400" b="0" cap="none" spc="0">
                          <a:solidFill>
                            <a:schemeClr val="bg1"/>
                          </a:solidFill>
                          <a:effectLst/>
                        </a:rPr>
                        <a:t>Due Date</a:t>
                      </a:r>
                      <a:endParaRPr lang="en-US" sz="3400" b="0" cap="none" spc="0">
                        <a:solidFill>
                          <a:schemeClr val="bg1"/>
                        </a:solidFill>
                        <a:effectLst/>
                        <a:latin typeface="Calibri" panose="020F0502020204030204" pitchFamily="34" charset="0"/>
                        <a:ea typeface="Cambria" panose="02040503050406030204" pitchFamily="18" charset="0"/>
                        <a:cs typeface="Times New Roman" panose="02020603050405020304" pitchFamily="18" charset="0"/>
                      </a:endParaRPr>
                    </a:p>
                  </a:txBody>
                  <a:tcPr marL="145481" marR="145481" marT="193974" marB="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3419884056"/>
                  </a:ext>
                </a:extLst>
              </a:tr>
              <a:tr h="659513">
                <a:tc>
                  <a:txBody>
                    <a:bodyPr/>
                    <a:lstStyle/>
                    <a:p>
                      <a:pPr marL="0" marR="0" algn="l" defTabSz="914400" rtl="0" eaLnBrk="1" latinLnBrk="0" hangingPunct="1">
                        <a:spcBef>
                          <a:spcPts val="0"/>
                        </a:spcBef>
                        <a:spcAft>
                          <a:spcPts val="0"/>
                        </a:spcAft>
                      </a:pPr>
                      <a:r>
                        <a:rPr lang="en-GB" sz="2500" b="1" kern="1200" cap="none" spc="0">
                          <a:solidFill>
                            <a:schemeClr val="bg1"/>
                          </a:solidFill>
                          <a:effectLst/>
                          <a:latin typeface="+mn-lt"/>
                          <a:ea typeface="+mn-ea"/>
                          <a:cs typeface="+mn-cs"/>
                        </a:rPr>
                        <a:t>1</a:t>
                      </a:r>
                      <a:endParaRPr lang="en-US" sz="2500" b="1" kern="1200" cap="none" spc="0">
                        <a:solidFill>
                          <a:schemeClr val="bg1"/>
                        </a:solidFill>
                        <a:effectLst/>
                        <a:latin typeface="+mn-lt"/>
                        <a:ea typeface="+mn-ea"/>
                        <a:cs typeface="+mn-cs"/>
                      </a:endParaRPr>
                    </a:p>
                  </a:txBody>
                  <a:tcPr marL="145481" marR="145481" marT="193974"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r>
                        <a:rPr lang="en-US" sz="2500" cap="none" spc="0">
                          <a:solidFill>
                            <a:schemeClr val="bg1"/>
                          </a:solidFill>
                        </a:rPr>
                        <a:t>Missing Travel Documents </a:t>
                      </a:r>
                    </a:p>
                  </a:txBody>
                  <a:tcPr marL="145481" marR="145481" marT="193974"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r>
                        <a:rPr lang="en-US" sz="2500" cap="none" spc="0">
                          <a:solidFill>
                            <a:schemeClr val="bg1"/>
                          </a:solidFill>
                        </a:rPr>
                        <a:t>UJ</a:t>
                      </a:r>
                    </a:p>
                  </a:txBody>
                  <a:tcPr marL="145481" marR="145481" marT="193974"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marL="0" marR="0" algn="l" defTabSz="914400" rtl="0" eaLnBrk="1" latinLnBrk="0" hangingPunct="1">
                        <a:spcBef>
                          <a:spcPts val="0"/>
                        </a:spcBef>
                        <a:spcAft>
                          <a:spcPts val="0"/>
                        </a:spcAft>
                      </a:pPr>
                      <a:endParaRPr lang="en-US" sz="2500" kern="1200" cap="none" spc="0">
                        <a:solidFill>
                          <a:schemeClr val="bg1"/>
                        </a:solidFill>
                        <a:effectLst/>
                        <a:latin typeface="+mn-lt"/>
                        <a:ea typeface="+mn-ea"/>
                        <a:cs typeface="+mn-cs"/>
                      </a:endParaRPr>
                    </a:p>
                  </a:txBody>
                  <a:tcPr marL="145481" marR="145481" marT="193974"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734674287"/>
                  </a:ext>
                </a:extLst>
              </a:tr>
              <a:tr h="659513">
                <a:tc>
                  <a:txBody>
                    <a:bodyPr/>
                    <a:lstStyle/>
                    <a:p>
                      <a:pPr marL="0" marR="0" algn="l" defTabSz="914400" rtl="0" eaLnBrk="1" latinLnBrk="0" hangingPunct="1">
                        <a:spcBef>
                          <a:spcPts val="0"/>
                        </a:spcBef>
                        <a:spcAft>
                          <a:spcPts val="0"/>
                        </a:spcAft>
                      </a:pPr>
                      <a:r>
                        <a:rPr lang="en-US" sz="2500" b="1" kern="1200" cap="none" spc="0">
                          <a:solidFill>
                            <a:schemeClr val="bg1"/>
                          </a:solidFill>
                          <a:effectLst/>
                          <a:latin typeface="+mn-lt"/>
                          <a:ea typeface="+mn-ea"/>
                          <a:cs typeface="+mn-cs"/>
                        </a:rPr>
                        <a:t>2</a:t>
                      </a:r>
                    </a:p>
                  </a:txBody>
                  <a:tcPr marL="145481" marR="145481" marT="19397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r>
                        <a:rPr lang="en-US" sz="2500" cap="none" spc="0">
                          <a:solidFill>
                            <a:schemeClr val="bg1"/>
                          </a:solidFill>
                        </a:rPr>
                        <a:t>Missing Financial Documents </a:t>
                      </a:r>
                    </a:p>
                  </a:txBody>
                  <a:tcPr marL="145481" marR="145481" marT="19397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r>
                        <a:rPr lang="en-US" sz="2500" cap="none" spc="0">
                          <a:solidFill>
                            <a:schemeClr val="bg1"/>
                          </a:solidFill>
                        </a:rPr>
                        <a:t>UJ</a:t>
                      </a:r>
                    </a:p>
                  </a:txBody>
                  <a:tcPr marL="145481" marR="145481" marT="19397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marL="0" marR="0" algn="l" defTabSz="914400" rtl="0" eaLnBrk="1" latinLnBrk="0" hangingPunct="1">
                        <a:spcBef>
                          <a:spcPts val="0"/>
                        </a:spcBef>
                        <a:spcAft>
                          <a:spcPts val="0"/>
                        </a:spcAft>
                      </a:pPr>
                      <a:endParaRPr lang="en-US" sz="2500" kern="1200" cap="none" spc="0">
                        <a:solidFill>
                          <a:schemeClr val="bg1"/>
                        </a:solidFill>
                        <a:effectLst/>
                        <a:latin typeface="+mn-lt"/>
                        <a:ea typeface="+mn-ea"/>
                        <a:cs typeface="+mn-cs"/>
                      </a:endParaRPr>
                    </a:p>
                  </a:txBody>
                  <a:tcPr marL="145481" marR="145481" marT="19397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3984579024"/>
                  </a:ext>
                </a:extLst>
              </a:tr>
              <a:tr h="659513">
                <a:tc>
                  <a:txBody>
                    <a:bodyPr/>
                    <a:lstStyle/>
                    <a:p>
                      <a:pPr marL="0" marR="0" algn="l" defTabSz="914400" rtl="0" eaLnBrk="1" latinLnBrk="0" hangingPunct="1">
                        <a:spcBef>
                          <a:spcPts val="0"/>
                        </a:spcBef>
                        <a:spcAft>
                          <a:spcPts val="0"/>
                        </a:spcAft>
                      </a:pPr>
                      <a:r>
                        <a:rPr lang="en-US" sz="2500" b="1" kern="1200" cap="none" spc="0">
                          <a:solidFill>
                            <a:schemeClr val="bg1"/>
                          </a:solidFill>
                          <a:effectLst/>
                          <a:latin typeface="+mn-lt"/>
                          <a:ea typeface="+mn-ea"/>
                          <a:cs typeface="+mn-cs"/>
                        </a:rPr>
                        <a:t>3</a:t>
                      </a:r>
                    </a:p>
                  </a:txBody>
                  <a:tcPr marL="145481" marR="145481" marT="193974" marB="0">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r>
                        <a:rPr lang="en-US" sz="2500" cap="none" spc="0">
                          <a:solidFill>
                            <a:schemeClr val="bg1"/>
                          </a:solidFill>
                        </a:rPr>
                        <a:t>Final Report </a:t>
                      </a:r>
                    </a:p>
                  </a:txBody>
                  <a:tcPr marL="145481" marR="145481" marT="193974" marB="0">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r>
                        <a:rPr lang="en-US" sz="2500" cap="none" spc="0">
                          <a:solidFill>
                            <a:schemeClr val="bg1"/>
                          </a:solidFill>
                        </a:rPr>
                        <a:t>UJ</a:t>
                      </a:r>
                    </a:p>
                  </a:txBody>
                  <a:tcPr marL="145481" marR="145481" marT="193974" marB="0">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pPr marL="0" marR="0" algn="l" defTabSz="914400" rtl="0" eaLnBrk="1" latinLnBrk="0" hangingPunct="1">
                        <a:spcBef>
                          <a:spcPts val="0"/>
                        </a:spcBef>
                        <a:spcAft>
                          <a:spcPts val="0"/>
                        </a:spcAft>
                      </a:pPr>
                      <a:endParaRPr lang="en-US" sz="2500" kern="1200" cap="none" spc="0">
                        <a:solidFill>
                          <a:schemeClr val="bg1"/>
                        </a:solidFill>
                        <a:effectLst/>
                        <a:latin typeface="+mn-lt"/>
                        <a:ea typeface="+mn-ea"/>
                        <a:cs typeface="+mn-cs"/>
                      </a:endParaRPr>
                    </a:p>
                  </a:txBody>
                  <a:tcPr marL="145481" marR="145481" marT="193974" marB="0">
                    <a:lnL w="12700" cmpd="sng">
                      <a:noFill/>
                      <a:prstDash val="solid"/>
                    </a:lnL>
                    <a:lnR w="12700" cmpd="sng">
                      <a:noFill/>
                      <a:prstDash val="solid"/>
                    </a:lnR>
                    <a:lnT w="12700" cmpd="sng">
                      <a:noFill/>
                      <a:prstDash val="solid"/>
                    </a:lnT>
                    <a:lnB w="12700" cmpd="sng">
                      <a:noFill/>
                      <a:prstDash val="solid"/>
                    </a:lnB>
                    <a:solidFill>
                      <a:srgbClr val="404040"/>
                    </a:solidFill>
                  </a:tcPr>
                </a:tc>
                <a:extLst>
                  <a:ext uri="{0D108BD9-81ED-4DB2-BD59-A6C34878D82A}">
                    <a16:rowId xmlns:a16="http://schemas.microsoft.com/office/drawing/2014/main" val="315475117"/>
                  </a:ext>
                </a:extLst>
              </a:tr>
            </a:tbl>
          </a:graphicData>
        </a:graphic>
      </p:graphicFrame>
    </p:spTree>
    <p:extLst>
      <p:ext uri="{BB962C8B-B14F-4D97-AF65-F5344CB8AC3E}">
        <p14:creationId xmlns:p14="http://schemas.microsoft.com/office/powerpoint/2010/main" val="3659809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43437D5-2551-4DE4-AB46-A2FD3689EBED}" type="slidenum">
              <a:rPr lang="en-US"/>
              <a:pPr>
                <a:defRPr/>
              </a:pPr>
              <a:t>37</a:t>
            </a:fld>
            <a:endParaRPr lang="en-US"/>
          </a:p>
        </p:txBody>
      </p:sp>
      <p:sp>
        <p:nvSpPr>
          <p:cNvPr id="5" name="Title 1"/>
          <p:cNvSpPr txBox="1">
            <a:spLocks/>
          </p:cNvSpPr>
          <p:nvPr/>
        </p:nvSpPr>
        <p:spPr>
          <a:xfrm>
            <a:off x="2157095" y="1126399"/>
            <a:ext cx="7488238" cy="890588"/>
          </a:xfrm>
          <a:prstGeom prst="rect">
            <a:avLst/>
          </a:prstGeom>
        </p:spPr>
        <p:txBody>
          <a:bodyPr anchor="b"/>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defRPr/>
            </a:pPr>
            <a:endParaRPr lang="en-US" sz="4400" dirty="0">
              <a:solidFill>
                <a:srgbClr val="00B0F0"/>
              </a:solidFill>
              <a:latin typeface="Simplified Arabic Fixed" panose="02070309020205020404" pitchFamily="49" charset="-78"/>
              <a:cs typeface="Simplified Arabic Fixed" panose="02070309020205020404" pitchFamily="49" charset="-78"/>
            </a:endParaRPr>
          </a:p>
        </p:txBody>
      </p:sp>
      <p:sp>
        <p:nvSpPr>
          <p:cNvPr id="7" name="Rectangle 6"/>
          <p:cNvSpPr/>
          <p:nvPr/>
        </p:nvSpPr>
        <p:spPr>
          <a:xfrm>
            <a:off x="2642887" y="2486093"/>
            <a:ext cx="7244620" cy="1569660"/>
          </a:xfrm>
          <a:prstGeom prst="rect">
            <a:avLst/>
          </a:prstGeom>
          <a:noFill/>
        </p:spPr>
        <p:txBody>
          <a:bodyPr wrap="square" lIns="91440" tIns="45720" rIns="91440" bIns="45720">
            <a:spAutoFit/>
          </a:bodyPr>
          <a:lstStyle/>
          <a:p>
            <a:pPr algn="ctr"/>
            <a:r>
              <a:rPr lang="en-US" sz="9600" b="1" cap="none" spc="0" dirty="0">
                <a:ln w="9525">
                  <a:solidFill>
                    <a:schemeClr val="bg1"/>
                  </a:solidFill>
                  <a:prstDash val="solid"/>
                </a:ln>
                <a:solidFill>
                  <a:schemeClr val="accent2">
                    <a:lumMod val="75000"/>
                  </a:schemeClr>
                </a:solidFill>
                <a:effectLst>
                  <a:outerShdw blurRad="12700" dist="38100" dir="2700000" algn="tl" rotWithShape="0">
                    <a:schemeClr val="accent5">
                      <a:lumMod val="60000"/>
                      <a:lumOff val="40000"/>
                    </a:schemeClr>
                  </a:outerShdw>
                </a:effectLst>
              </a:rPr>
              <a:t>THANK YOU!</a:t>
            </a:r>
          </a:p>
        </p:txBody>
      </p:sp>
    </p:spTree>
    <p:extLst>
      <p:ext uri="{BB962C8B-B14F-4D97-AF65-F5344CB8AC3E}">
        <p14:creationId xmlns:p14="http://schemas.microsoft.com/office/powerpoint/2010/main" val="70176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Filling Gaps – WP1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2988503"/>
              </p:ext>
            </p:extLst>
          </p:nvPr>
        </p:nvGraphicFramePr>
        <p:xfrm>
          <a:off x="838201" y="2051222"/>
          <a:ext cx="10515600" cy="1295200"/>
        </p:xfrm>
        <a:graphic>
          <a:graphicData uri="http://schemas.openxmlformats.org/drawingml/2006/table">
            <a:tbl>
              <a:tblPr firstRow="1" firstCol="1" bandRow="1">
                <a:tableStyleId>{21E4AEA4-8DFA-4A89-87EB-49C32662AFE0}</a:tableStyleId>
              </a:tblPr>
              <a:tblGrid>
                <a:gridCol w="499532">
                  <a:extLst>
                    <a:ext uri="{9D8B030D-6E8A-4147-A177-3AD203B41FA5}">
                      <a16:colId xmlns:a16="http://schemas.microsoft.com/office/drawing/2014/main" val="1299507767"/>
                    </a:ext>
                  </a:extLst>
                </a:gridCol>
                <a:gridCol w="4124656">
                  <a:extLst>
                    <a:ext uri="{9D8B030D-6E8A-4147-A177-3AD203B41FA5}">
                      <a16:colId xmlns:a16="http://schemas.microsoft.com/office/drawing/2014/main" val="2884479589"/>
                    </a:ext>
                  </a:extLst>
                </a:gridCol>
                <a:gridCol w="3469512">
                  <a:extLst>
                    <a:ext uri="{9D8B030D-6E8A-4147-A177-3AD203B41FA5}">
                      <a16:colId xmlns:a16="http://schemas.microsoft.com/office/drawing/2014/main" val="1126952289"/>
                    </a:ext>
                  </a:extLst>
                </a:gridCol>
                <a:gridCol w="2421900">
                  <a:extLst>
                    <a:ext uri="{9D8B030D-6E8A-4147-A177-3AD203B41FA5}">
                      <a16:colId xmlns:a16="http://schemas.microsoft.com/office/drawing/2014/main" val="2276461621"/>
                    </a:ext>
                  </a:extLst>
                </a:gridCol>
              </a:tblGrid>
              <a:tr h="498675">
                <a:tc>
                  <a:txBody>
                    <a:bodyPr/>
                    <a:lstStyle/>
                    <a:p>
                      <a:pPr marL="0" marR="0">
                        <a:spcBef>
                          <a:spcPts val="0"/>
                        </a:spcBef>
                        <a:spcAft>
                          <a:spcPts val="0"/>
                        </a:spcAft>
                      </a:pPr>
                      <a:r>
                        <a:rPr lang="it-IT" sz="1600" dirty="0">
                          <a:effectLst/>
                        </a:rPr>
                        <a:t>No.</a:t>
                      </a:r>
                      <a:endParaRPr lang="en-US" sz="18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it-IT" sz="1600">
                          <a:effectLst/>
                        </a:rPr>
                        <a:t>Task</a:t>
                      </a:r>
                      <a:endParaRPr lang="en-US" sz="18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it-IT" sz="1600">
                          <a:effectLst/>
                        </a:rPr>
                        <a:t>Responsibility</a:t>
                      </a:r>
                      <a:endParaRPr lang="en-US" sz="18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it-IT" sz="1600">
                          <a:effectLst/>
                        </a:rPr>
                        <a:t>Due Date</a:t>
                      </a:r>
                      <a:endParaRPr lang="en-US" sz="18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14201499"/>
                  </a:ext>
                </a:extLst>
              </a:tr>
              <a:tr h="796525">
                <a:tc>
                  <a:txBody>
                    <a:bodyPr/>
                    <a:lstStyle/>
                    <a:p>
                      <a:pPr marL="0" marR="0">
                        <a:spcBef>
                          <a:spcPts val="0"/>
                        </a:spcBef>
                        <a:spcAft>
                          <a:spcPts val="0"/>
                        </a:spcAft>
                      </a:pPr>
                      <a:r>
                        <a:rPr lang="en-GB" sz="1600" dirty="0">
                          <a:effectLst/>
                        </a:rPr>
                        <a:t>1.</a:t>
                      </a:r>
                      <a:endParaRPr lang="en-US" sz="18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l" fontAlgn="base"/>
                      <a:r>
                        <a:rPr lang="en-US" sz="1800" kern="1200" dirty="0">
                          <a:solidFill>
                            <a:schemeClr val="dk1"/>
                          </a:solidFill>
                          <a:latin typeface="+mn-lt"/>
                          <a:ea typeface="+mn-ea"/>
                          <a:cs typeface="+mn-cs"/>
                        </a:rPr>
                        <a:t>Scientific Paper (2</a:t>
                      </a:r>
                      <a:r>
                        <a:rPr lang="en-US" sz="1800" kern="1200" baseline="30000" dirty="0">
                          <a:solidFill>
                            <a:schemeClr val="dk1"/>
                          </a:solidFill>
                          <a:latin typeface="+mn-lt"/>
                          <a:ea typeface="+mn-ea"/>
                          <a:cs typeface="+mn-cs"/>
                        </a:rPr>
                        <a:t>nd</a:t>
                      </a:r>
                      <a:r>
                        <a:rPr lang="en-US" sz="1800" kern="1200" dirty="0">
                          <a:solidFill>
                            <a:schemeClr val="dk1"/>
                          </a:solidFill>
                          <a:latin typeface="+mn-lt"/>
                          <a:ea typeface="+mn-ea"/>
                          <a:cs typeface="+mn-cs"/>
                        </a:rPr>
                        <a:t> paper)​</a:t>
                      </a:r>
                    </a:p>
                  </a:txBody>
                  <a:tcPr anchor="ctr"/>
                </a:tc>
                <a:tc>
                  <a:txBody>
                    <a:bodyPr/>
                    <a:lstStyle/>
                    <a:p>
                      <a:pPr algn="ctr" fontAlgn="base"/>
                      <a:r>
                        <a:rPr lang="en-US" sz="1800" kern="1200" dirty="0">
                          <a:solidFill>
                            <a:schemeClr val="dk1"/>
                          </a:solidFill>
                          <a:latin typeface="+mn-lt"/>
                          <a:ea typeface="+mn-ea"/>
                          <a:cs typeface="+mn-cs"/>
                        </a:rPr>
                        <a:t>UCLL​, UJ, IU </a:t>
                      </a:r>
                    </a:p>
                  </a:txBody>
                  <a:tcPr anchor="ctr"/>
                </a:tc>
                <a:tc>
                  <a:txBody>
                    <a:bodyPr/>
                    <a:lstStyle/>
                    <a:p>
                      <a:pPr marL="0" marR="0">
                        <a:spcBef>
                          <a:spcPts val="0"/>
                        </a:spcBef>
                        <a:spcAft>
                          <a:spcPts val="0"/>
                        </a:spcAft>
                      </a:pPr>
                      <a:endParaRPr lang="en-US" sz="1800" kern="1200" dirty="0">
                        <a:solidFill>
                          <a:schemeClr val="dk1"/>
                        </a:solidFill>
                        <a:latin typeface="+mn-lt"/>
                        <a:ea typeface="+mn-ea"/>
                        <a:cs typeface="+mn-cs"/>
                      </a:endParaRPr>
                    </a:p>
                    <a:p>
                      <a:pPr marL="0" marR="0">
                        <a:spcBef>
                          <a:spcPts val="0"/>
                        </a:spcBef>
                        <a:spcAft>
                          <a:spcPts val="0"/>
                        </a:spcAft>
                      </a:pPr>
                      <a:r>
                        <a:rPr lang="en-US" sz="1800" kern="1200" dirty="0">
                          <a:solidFill>
                            <a:schemeClr val="dk1"/>
                          </a:solidFill>
                          <a:latin typeface="+mn-lt"/>
                          <a:ea typeface="+mn-ea"/>
                          <a:cs typeface="+mn-cs"/>
                        </a:rPr>
                        <a:t>Still Under preparing </a:t>
                      </a:r>
                    </a:p>
                  </a:txBody>
                  <a:tcPr marL="68580" marR="68580" marT="0" marB="0"/>
                </a:tc>
                <a:extLst>
                  <a:ext uri="{0D108BD9-81ED-4DB2-BD59-A6C34878D82A}">
                    <a16:rowId xmlns:a16="http://schemas.microsoft.com/office/drawing/2014/main" val="3027879105"/>
                  </a:ext>
                </a:extLst>
              </a:tr>
            </a:tbl>
          </a:graphicData>
        </a:graphic>
      </p:graphicFrame>
      <p:sp>
        <p:nvSpPr>
          <p:cNvPr id="7" name="Rectangle 2"/>
          <p:cNvSpPr>
            <a:spLocks noChangeArrowheads="1"/>
          </p:cNvSpPr>
          <p:nvPr/>
        </p:nvSpPr>
        <p:spPr bwMode="auto">
          <a:xfrm>
            <a:off x="1134110" y="43674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45183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Tasks of WP2</a:t>
            </a:r>
            <a:endParaRPr lang="en-GB" dirty="0"/>
          </a:p>
        </p:txBody>
      </p:sp>
      <p:sp>
        <p:nvSpPr>
          <p:cNvPr id="3" name="Content Placeholder 2"/>
          <p:cNvSpPr>
            <a:spLocks noGrp="1"/>
          </p:cNvSpPr>
          <p:nvPr>
            <p:ph idx="1"/>
          </p:nvPr>
        </p:nvSpPr>
        <p:spPr/>
        <p:txBody>
          <a:bodyPr>
            <a:normAutofit/>
          </a:bodyPr>
          <a:lstStyle/>
          <a:p>
            <a:pPr>
              <a:lnSpc>
                <a:spcPct val="200000"/>
              </a:lnSpc>
              <a:buFont typeface="Wingdings" panose="05000000000000000000" pitchFamily="2" charset="2"/>
              <a:buChar char="Ø"/>
            </a:pPr>
            <a:r>
              <a:rPr lang="en-GB" sz="2000" dirty="0"/>
              <a:t>Task 2.1: Definitions and Selection of Courses to be updated.</a:t>
            </a:r>
            <a:endParaRPr lang="en-US" sz="2000" dirty="0"/>
          </a:p>
          <a:p>
            <a:pPr>
              <a:lnSpc>
                <a:spcPct val="200000"/>
              </a:lnSpc>
              <a:buFont typeface="Wingdings" panose="05000000000000000000" pitchFamily="2" charset="2"/>
              <a:buChar char="Ø"/>
            </a:pPr>
            <a:r>
              <a:rPr lang="en-GB" sz="2000" dirty="0"/>
              <a:t>Task 2.2: Design of new courses and restructuring of existing courses. </a:t>
            </a:r>
            <a:endParaRPr lang="en-US" sz="2000" dirty="0"/>
          </a:p>
          <a:p>
            <a:pPr>
              <a:lnSpc>
                <a:spcPct val="200000"/>
              </a:lnSpc>
              <a:buFont typeface="Wingdings" panose="05000000000000000000" pitchFamily="2" charset="2"/>
              <a:buChar char="Ø"/>
            </a:pPr>
            <a:r>
              <a:rPr lang="en-GB" sz="2000" dirty="0"/>
              <a:t>Task 2.3: National Workshop on Curricula Development in Jordan and Tunisia</a:t>
            </a:r>
            <a:endParaRPr lang="en-US" sz="2000" dirty="0"/>
          </a:p>
          <a:p>
            <a:pPr>
              <a:lnSpc>
                <a:spcPct val="200000"/>
              </a:lnSpc>
              <a:buFont typeface="Wingdings" panose="05000000000000000000" pitchFamily="2" charset="2"/>
              <a:buChar char="Ø"/>
            </a:pPr>
            <a:r>
              <a:rPr lang="en-GB" sz="2000" dirty="0"/>
              <a:t>Task 2.4: Implementation &amp; Accreditation of the courses into Curricula.</a:t>
            </a:r>
          </a:p>
        </p:txBody>
      </p:sp>
    </p:spTree>
    <p:extLst>
      <p:ext uri="{BB962C8B-B14F-4D97-AF65-F5344CB8AC3E}">
        <p14:creationId xmlns:p14="http://schemas.microsoft.com/office/powerpoint/2010/main" val="3453088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a:t>
            </a:r>
          </a:p>
        </p:txBody>
      </p:sp>
      <p:graphicFrame>
        <p:nvGraphicFramePr>
          <p:cNvPr id="4" name="Table 3"/>
          <p:cNvGraphicFramePr>
            <a:graphicFrameLocks noGrp="1"/>
          </p:cNvGraphicFramePr>
          <p:nvPr>
            <p:extLst>
              <p:ext uri="{D42A27DB-BD31-4B8C-83A1-F6EECF244321}">
                <p14:modId xmlns:p14="http://schemas.microsoft.com/office/powerpoint/2010/main" val="60844844"/>
              </p:ext>
            </p:extLst>
          </p:nvPr>
        </p:nvGraphicFramePr>
        <p:xfrm>
          <a:off x="838200" y="1825625"/>
          <a:ext cx="10515599" cy="1993837"/>
        </p:xfrm>
        <a:graphic>
          <a:graphicData uri="http://schemas.openxmlformats.org/drawingml/2006/table">
            <a:tbl>
              <a:tblPr firstRow="1" firstCol="1" bandRow="1"/>
              <a:tblGrid>
                <a:gridCol w="563065">
                  <a:extLst>
                    <a:ext uri="{9D8B030D-6E8A-4147-A177-3AD203B41FA5}">
                      <a16:colId xmlns:a16="http://schemas.microsoft.com/office/drawing/2014/main" val="8357570"/>
                    </a:ext>
                  </a:extLst>
                </a:gridCol>
                <a:gridCol w="4797881">
                  <a:extLst>
                    <a:ext uri="{9D8B030D-6E8A-4147-A177-3AD203B41FA5}">
                      <a16:colId xmlns:a16="http://schemas.microsoft.com/office/drawing/2014/main" val="3885159618"/>
                    </a:ext>
                  </a:extLst>
                </a:gridCol>
                <a:gridCol w="1787386">
                  <a:extLst>
                    <a:ext uri="{9D8B030D-6E8A-4147-A177-3AD203B41FA5}">
                      <a16:colId xmlns:a16="http://schemas.microsoft.com/office/drawing/2014/main" val="3506066422"/>
                    </a:ext>
                  </a:extLst>
                </a:gridCol>
                <a:gridCol w="1408887">
                  <a:extLst>
                    <a:ext uri="{9D8B030D-6E8A-4147-A177-3AD203B41FA5}">
                      <a16:colId xmlns:a16="http://schemas.microsoft.com/office/drawing/2014/main" val="932223637"/>
                    </a:ext>
                  </a:extLst>
                </a:gridCol>
                <a:gridCol w="1958380">
                  <a:extLst>
                    <a:ext uri="{9D8B030D-6E8A-4147-A177-3AD203B41FA5}">
                      <a16:colId xmlns:a16="http://schemas.microsoft.com/office/drawing/2014/main" val="242088554"/>
                    </a:ext>
                  </a:extLst>
                </a:gridCol>
              </a:tblGrid>
              <a:tr h="276894">
                <a:tc>
                  <a:txBody>
                    <a:bodyPr/>
                    <a:lstStyle/>
                    <a:p>
                      <a:pPr marL="0" marR="0" algn="ctr">
                        <a:lnSpc>
                          <a:spcPct val="150000"/>
                        </a:lnSpc>
                        <a:spcBef>
                          <a:spcPts val="0"/>
                        </a:spcBef>
                        <a:spcAft>
                          <a:spcPts val="0"/>
                        </a:spcAft>
                      </a:pPr>
                      <a:r>
                        <a:rPr lang="it-IT" sz="1400" b="1" dirty="0">
                          <a:effectLst/>
                          <a:latin typeface="Calibri" panose="020F0502020204030204" pitchFamily="34" charset="0"/>
                          <a:ea typeface="Calibri" panose="020F0502020204030204" pitchFamily="34" charset="0"/>
                          <a:cs typeface="Calibri" panose="020F0502020204030204" pitchFamily="34" charset="0"/>
                        </a:rPr>
                        <a:t>No.</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it-IT" sz="1400" b="1" dirty="0">
                          <a:effectLst/>
                          <a:latin typeface="Calibri" panose="020F0502020204030204" pitchFamily="34" charset="0"/>
                          <a:ea typeface="Calibri" panose="020F0502020204030204" pitchFamily="34" charset="0"/>
                          <a:cs typeface="Calibri" panose="020F0502020204030204" pitchFamily="34" charset="0"/>
                        </a:rPr>
                        <a:t>Task</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it-IT" sz="1400" b="1" dirty="0">
                          <a:effectLst/>
                          <a:latin typeface="Calibri" panose="020F0502020204030204" pitchFamily="34" charset="0"/>
                          <a:ea typeface="Calibri" panose="020F0502020204030204" pitchFamily="34" charset="0"/>
                          <a:cs typeface="Calibri" panose="020F0502020204030204" pitchFamily="34" charset="0"/>
                        </a:rPr>
                        <a:t>Responsibility</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it-IT" sz="1400" b="1" dirty="0">
                          <a:effectLst/>
                          <a:latin typeface="Calibri" panose="020F0502020204030204" pitchFamily="34" charset="0"/>
                          <a:ea typeface="Calibri" panose="020F0502020204030204" pitchFamily="34" charset="0"/>
                          <a:cs typeface="Calibri" panose="020F0502020204030204" pitchFamily="34" charset="0"/>
                        </a:rPr>
                        <a:t>Due Date</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Status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5713719"/>
                  </a:ext>
                </a:extLst>
              </a:tr>
              <a:tr h="411755">
                <a:tc>
                  <a:txBody>
                    <a:bodyPr/>
                    <a:lstStyle/>
                    <a:p>
                      <a:pPr algn="ctr"/>
                      <a:r>
                        <a:rPr lang="en-GB" sz="1400" dirty="0">
                          <a:latin typeface="+mn-lt"/>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400" dirty="0">
                          <a:effectLst/>
                          <a:latin typeface="+mn-lt"/>
                          <a:ea typeface="Calibri" panose="020F0502020204030204" pitchFamily="34" charset="0"/>
                          <a:cs typeface="Calibri" panose="020F0502020204030204" pitchFamily="34" charset="0"/>
                        </a:rPr>
                        <a:t>The diploma will be interdisciplinary, that requires coordination between different faculties </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JO Partners</a:t>
                      </a:r>
                      <a:endParaRPr lang="en-US" sz="1400" dirty="0">
                        <a:effectLst/>
                        <a:latin typeface="+mn-lt"/>
                        <a:ea typeface="Cambria" panose="02040503050406030204" pitchFamily="18" charset="0"/>
                        <a:cs typeface="Times New Roman" panose="02020603050405020304" pitchFamily="18" charset="0"/>
                      </a:endParaRPr>
                    </a:p>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TU partners</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it-IT" sz="1400" dirty="0">
                          <a:effectLst/>
                          <a:latin typeface="+mn-lt"/>
                          <a:ea typeface="Calibri" panose="020F0502020204030204" pitchFamily="34" charset="0"/>
                          <a:cs typeface="Calibri" panose="020F0502020204030204" pitchFamily="34" charset="0"/>
                        </a:rPr>
                        <a:t>During Project</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mn-lt"/>
                          <a:ea typeface="Cambria" panose="02040503050406030204" pitchFamily="18" charset="0"/>
                          <a:cs typeface="Times New Roman" panose="02020603050405020304" pitchFamily="18" charset="0"/>
                        </a:rPr>
                        <a:t>Study plans are prepared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018991082"/>
                  </a:ext>
                </a:extLst>
              </a:tr>
              <a:tr h="617633">
                <a:tc>
                  <a:txBody>
                    <a:bodyPr/>
                    <a:lstStyle/>
                    <a:p>
                      <a:pPr algn="ctr"/>
                      <a:r>
                        <a:rPr lang="en-GB" sz="1400" dirty="0">
                          <a:latin typeface="+mn-lt"/>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Calibri" panose="020F0502020204030204" pitchFamily="34" charset="0"/>
                          <a:cs typeface="Calibri" panose="020F0502020204030204" pitchFamily="34" charset="0"/>
                        </a:rPr>
                        <a:t>The list of suggested courses will be prepared based on WP1 results</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UNIBS</a:t>
                      </a:r>
                      <a:endParaRPr lang="en-US" sz="1400" dirty="0">
                        <a:effectLst/>
                        <a:latin typeface="+mn-lt"/>
                        <a:ea typeface="Cambria" panose="02040503050406030204" pitchFamily="18" charset="0"/>
                        <a:cs typeface="Times New Roman" panose="02020603050405020304" pitchFamily="18" charset="0"/>
                      </a:endParaRPr>
                    </a:p>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IU</a:t>
                      </a:r>
                      <a:endParaRPr lang="en-US" sz="1400" dirty="0">
                        <a:effectLst/>
                        <a:latin typeface="+mn-lt"/>
                        <a:ea typeface="Cambria" panose="02040503050406030204" pitchFamily="18" charset="0"/>
                        <a:cs typeface="Times New Roman" panose="02020603050405020304" pitchFamily="18" charset="0"/>
                      </a:endParaRPr>
                    </a:p>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UNIVGB</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it-IT" sz="1400" dirty="0">
                          <a:effectLst/>
                          <a:latin typeface="+mn-lt"/>
                          <a:ea typeface="Calibri" panose="020F0502020204030204" pitchFamily="34" charset="0"/>
                          <a:cs typeface="Calibri" panose="020F0502020204030204" pitchFamily="34" charset="0"/>
                        </a:rPr>
                        <a:t>M8</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mn-lt"/>
                          <a:ea typeface="Cambria" panose="02040503050406030204" pitchFamily="18" charset="0"/>
                          <a:cs typeface="Times New Roman" panose="02020603050405020304" pitchFamily="18" charset="0"/>
                        </a:rPr>
                        <a:t>All</a:t>
                      </a:r>
                      <a:r>
                        <a:rPr lang="en-US" sz="1400" baseline="0" dirty="0">
                          <a:effectLst/>
                          <a:latin typeface="+mn-lt"/>
                          <a:ea typeface="Cambria" panose="02040503050406030204" pitchFamily="18" charset="0"/>
                          <a:cs typeface="Times New Roman" panose="02020603050405020304" pitchFamily="18" charset="0"/>
                        </a:rPr>
                        <a:t> courses are listed</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352573015"/>
                  </a:ext>
                </a:extLst>
              </a:tr>
              <a:tr h="411755">
                <a:tc>
                  <a:txBody>
                    <a:bodyPr/>
                    <a:lstStyle/>
                    <a:p>
                      <a:pPr algn="ctr"/>
                      <a:r>
                        <a:rPr lang="en-GB" sz="1400" dirty="0">
                          <a:latin typeface="+mn-lt"/>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400" dirty="0">
                          <a:effectLst/>
                          <a:latin typeface="+mn-lt"/>
                          <a:ea typeface="Calibri" panose="020F0502020204030204" pitchFamily="34" charset="0"/>
                          <a:cs typeface="Calibri" panose="020F0502020204030204" pitchFamily="34" charset="0"/>
                        </a:rPr>
                        <a:t>WP leader will prepare a course outline template with learning outcomes and ECTS component according to Bologna requirements </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a:effectLst/>
                          <a:latin typeface="+mn-lt"/>
                          <a:ea typeface="Calibri" panose="020F0502020204030204" pitchFamily="34" charset="0"/>
                          <a:cs typeface="Calibri" panose="020F0502020204030204" pitchFamily="34" charset="0"/>
                        </a:rPr>
                        <a:t>UNIBS</a:t>
                      </a:r>
                      <a:endParaRPr lang="en-US" sz="140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M9</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mn-lt"/>
                          <a:ea typeface="Cambria" panose="02040503050406030204" pitchFamily="18" charset="0"/>
                          <a:cs typeface="Times New Roman" panose="02020603050405020304" pitchFamily="18" charset="0"/>
                        </a:rPr>
                        <a:t>Done by UJ team and Wp5 Leader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610226934"/>
                  </a:ext>
                </a:extLst>
              </a:tr>
            </a:tbl>
          </a:graphicData>
        </a:graphic>
      </p:graphicFrame>
    </p:spTree>
    <p:extLst>
      <p:ext uri="{BB962C8B-B14F-4D97-AF65-F5344CB8AC3E}">
        <p14:creationId xmlns:p14="http://schemas.microsoft.com/office/powerpoint/2010/main" val="3547837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941103"/>
            <a:ext cx="10515600" cy="763176"/>
          </a:xfrm>
        </p:spPr>
        <p:txBody>
          <a:bodyPr/>
          <a:lstStyle/>
          <a:p>
            <a:r>
              <a:rPr lang="en-US" dirty="0"/>
              <a:t>Progress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9858995"/>
              </p:ext>
            </p:extLst>
          </p:nvPr>
        </p:nvGraphicFramePr>
        <p:xfrm>
          <a:off x="850896" y="1704279"/>
          <a:ext cx="10515603" cy="4511038"/>
        </p:xfrm>
        <a:graphic>
          <a:graphicData uri="http://schemas.openxmlformats.org/drawingml/2006/table">
            <a:tbl>
              <a:tblPr firstRow="1" firstCol="1" bandRow="1"/>
              <a:tblGrid>
                <a:gridCol w="596900">
                  <a:extLst>
                    <a:ext uri="{9D8B030D-6E8A-4147-A177-3AD203B41FA5}">
                      <a16:colId xmlns:a16="http://schemas.microsoft.com/office/drawing/2014/main" val="204518929"/>
                    </a:ext>
                  </a:extLst>
                </a:gridCol>
                <a:gridCol w="5086188">
                  <a:extLst>
                    <a:ext uri="{9D8B030D-6E8A-4147-A177-3AD203B41FA5}">
                      <a16:colId xmlns:a16="http://schemas.microsoft.com/office/drawing/2014/main" val="3187012603"/>
                    </a:ext>
                  </a:extLst>
                </a:gridCol>
                <a:gridCol w="1944162">
                  <a:extLst>
                    <a:ext uri="{9D8B030D-6E8A-4147-A177-3AD203B41FA5}">
                      <a16:colId xmlns:a16="http://schemas.microsoft.com/office/drawing/2014/main" val="3542091901"/>
                    </a:ext>
                  </a:extLst>
                </a:gridCol>
                <a:gridCol w="1217306">
                  <a:extLst>
                    <a:ext uri="{9D8B030D-6E8A-4147-A177-3AD203B41FA5}">
                      <a16:colId xmlns:a16="http://schemas.microsoft.com/office/drawing/2014/main" val="1220349966"/>
                    </a:ext>
                  </a:extLst>
                </a:gridCol>
                <a:gridCol w="1671047">
                  <a:extLst>
                    <a:ext uri="{9D8B030D-6E8A-4147-A177-3AD203B41FA5}">
                      <a16:colId xmlns:a16="http://schemas.microsoft.com/office/drawing/2014/main" val="2449233155"/>
                    </a:ext>
                  </a:extLst>
                </a:gridCol>
              </a:tblGrid>
              <a:tr h="276894">
                <a:tc>
                  <a:txBody>
                    <a:bodyPr/>
                    <a:lstStyle/>
                    <a:p>
                      <a:pPr marL="0" marR="0" algn="ctr">
                        <a:lnSpc>
                          <a:spcPct val="150000"/>
                        </a:lnSpc>
                        <a:spcBef>
                          <a:spcPts val="0"/>
                        </a:spcBef>
                        <a:spcAft>
                          <a:spcPts val="0"/>
                        </a:spcAft>
                      </a:pPr>
                      <a:r>
                        <a:rPr lang="it-IT" sz="1400" b="1" dirty="0">
                          <a:effectLst/>
                          <a:latin typeface="Calibri" panose="020F0502020204030204" pitchFamily="34" charset="0"/>
                          <a:ea typeface="Calibri" panose="020F0502020204030204" pitchFamily="34" charset="0"/>
                          <a:cs typeface="Calibri" panose="020F0502020204030204" pitchFamily="34" charset="0"/>
                        </a:rPr>
                        <a:t>No.</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it-IT" sz="1400" b="1" dirty="0">
                          <a:effectLst/>
                          <a:latin typeface="Calibri" panose="020F0502020204030204" pitchFamily="34" charset="0"/>
                          <a:ea typeface="Calibri" panose="020F0502020204030204" pitchFamily="34" charset="0"/>
                          <a:cs typeface="Calibri" panose="020F0502020204030204" pitchFamily="34" charset="0"/>
                        </a:rPr>
                        <a:t>Task</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it-IT" sz="1400" b="1" dirty="0">
                          <a:effectLst/>
                          <a:latin typeface="Calibri" panose="020F0502020204030204" pitchFamily="34" charset="0"/>
                          <a:ea typeface="Calibri" panose="020F0502020204030204" pitchFamily="34" charset="0"/>
                          <a:cs typeface="Calibri" panose="020F0502020204030204" pitchFamily="34" charset="0"/>
                        </a:rPr>
                        <a:t>Responsibility</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50000"/>
                        </a:lnSpc>
                        <a:spcBef>
                          <a:spcPts val="0"/>
                        </a:spcBef>
                        <a:spcAft>
                          <a:spcPts val="0"/>
                        </a:spcAft>
                      </a:pPr>
                      <a:r>
                        <a:rPr lang="it-IT"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Due Date</a:t>
                      </a:r>
                      <a:endParaRPr lang="en-US"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50000"/>
                        </a:lnSpc>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Status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9864473"/>
                  </a:ext>
                </a:extLst>
              </a:tr>
              <a:tr h="617633">
                <a:tc>
                  <a:txBody>
                    <a:bodyPr/>
                    <a:lstStyle/>
                    <a:p>
                      <a:pPr algn="ctr"/>
                      <a:r>
                        <a:rPr lang="en-GB" sz="1400" dirty="0">
                          <a:latin typeface="+mn-lt"/>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Calibri" panose="020F0502020204030204" pitchFamily="34" charset="0"/>
                          <a:cs typeface="Calibri" panose="020F0502020204030204" pitchFamily="34" charset="0"/>
                        </a:rPr>
                        <a:t>Creation of committees responsible to develop the selected courses </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UNIBS</a:t>
                      </a:r>
                      <a:endParaRPr lang="en-US" sz="1400" dirty="0">
                        <a:effectLst/>
                        <a:latin typeface="+mn-lt"/>
                        <a:ea typeface="Cambria" panose="02040503050406030204" pitchFamily="18" charset="0"/>
                        <a:cs typeface="Times New Roman" panose="02020603050405020304" pitchFamily="18" charset="0"/>
                      </a:endParaRPr>
                    </a:p>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IU</a:t>
                      </a:r>
                      <a:endParaRPr lang="en-US" sz="1400" dirty="0">
                        <a:effectLst/>
                        <a:latin typeface="+mn-lt"/>
                        <a:ea typeface="Cambria" panose="02040503050406030204" pitchFamily="18" charset="0"/>
                        <a:cs typeface="Times New Roman" panose="02020603050405020304" pitchFamily="18" charset="0"/>
                      </a:endParaRPr>
                    </a:p>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UNIVGB</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M10</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mn-lt"/>
                          <a:ea typeface="Cambria" panose="02040503050406030204" pitchFamily="18" charset="0"/>
                          <a:cs typeface="Times New Roman" panose="02020603050405020304" pitchFamily="18" charset="0"/>
                        </a:rPr>
                        <a:t>31 subgroups</a:t>
                      </a:r>
                      <a:r>
                        <a:rPr lang="en-US" sz="1400" baseline="0" dirty="0">
                          <a:effectLst/>
                          <a:latin typeface="+mn-lt"/>
                          <a:ea typeface="Cambria" panose="02040503050406030204" pitchFamily="18" charset="0"/>
                          <a:cs typeface="Times New Roman" panose="02020603050405020304" pitchFamily="18" charset="0"/>
                        </a:rPr>
                        <a:t> were created</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904181888"/>
                  </a:ext>
                </a:extLst>
              </a:tr>
              <a:tr h="373949">
                <a:tc>
                  <a:txBody>
                    <a:bodyPr/>
                    <a:lstStyle/>
                    <a:p>
                      <a:pPr algn="ctr"/>
                      <a:r>
                        <a:rPr lang="en-GB" sz="1400" dirty="0">
                          <a:latin typeface="+mn-lt"/>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400" dirty="0">
                          <a:effectLst/>
                          <a:latin typeface="+mn-lt"/>
                          <a:ea typeface="Calibri" panose="020F0502020204030204" pitchFamily="34" charset="0"/>
                          <a:cs typeface="Calibri" panose="020F0502020204030204" pitchFamily="34" charset="0"/>
                        </a:rPr>
                        <a:t>Courses are fully developed as e-courses</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Courses Committees</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M15</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mn-lt"/>
                          <a:ea typeface="Cambria" panose="02040503050406030204" pitchFamily="18" charset="0"/>
                          <a:cs typeface="Times New Roman" panose="02020603050405020304" pitchFamily="18" charset="0"/>
                        </a:rPr>
                        <a:t>Done</a:t>
                      </a:r>
                      <a:r>
                        <a:rPr lang="en-US" sz="1400" baseline="0" dirty="0">
                          <a:effectLst/>
                          <a:latin typeface="+mn-lt"/>
                          <a:ea typeface="Cambria" panose="02040503050406030204" pitchFamily="18" charset="0"/>
                          <a:cs typeface="Times New Roman" panose="02020603050405020304" pitchFamily="18" charset="0"/>
                        </a:rPr>
                        <a:t> </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484685807"/>
                  </a:ext>
                </a:extLst>
              </a:tr>
              <a:tr h="411755">
                <a:tc>
                  <a:txBody>
                    <a:bodyPr/>
                    <a:lstStyle/>
                    <a:p>
                      <a:pPr algn="ctr"/>
                      <a:r>
                        <a:rPr lang="en-GB" sz="1400" dirty="0">
                          <a:latin typeface="+mn-lt"/>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Calibri" panose="020F0502020204030204" pitchFamily="34" charset="0"/>
                          <a:cs typeface="Calibri" panose="020F0502020204030204" pitchFamily="34" charset="0"/>
                        </a:rPr>
                        <a:t>New </a:t>
                      </a:r>
                      <a:r>
                        <a:rPr lang="en-US" sz="1400" dirty="0" err="1">
                          <a:effectLst/>
                          <a:latin typeface="+mn-lt"/>
                          <a:ea typeface="Calibri" panose="020F0502020204030204" pitchFamily="34" charset="0"/>
                          <a:cs typeface="Calibri" panose="020F0502020204030204" pitchFamily="34" charset="0"/>
                        </a:rPr>
                        <a:t>Programme</a:t>
                      </a:r>
                      <a:r>
                        <a:rPr lang="en-US" sz="1400" dirty="0">
                          <a:effectLst/>
                          <a:latin typeface="+mn-lt"/>
                          <a:ea typeface="Calibri" panose="020F0502020204030204" pitchFamily="34" charset="0"/>
                          <a:cs typeface="Calibri" panose="020F0502020204030204" pitchFamily="34" charset="0"/>
                        </a:rPr>
                        <a:t> is fully accredited (Diploma/Master)</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JO Partners</a:t>
                      </a:r>
                      <a:endParaRPr lang="en-US" sz="1400" dirty="0">
                        <a:effectLst/>
                        <a:latin typeface="+mn-lt"/>
                        <a:ea typeface="Cambria" panose="02040503050406030204" pitchFamily="18" charset="0"/>
                        <a:cs typeface="Times New Roman" panose="02020603050405020304" pitchFamily="18" charset="0"/>
                      </a:endParaRPr>
                    </a:p>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TU partners</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M18</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dirty="0">
                          <a:effectLst/>
                          <a:latin typeface="+mn-lt"/>
                          <a:ea typeface="Cambria" panose="02040503050406030204" pitchFamily="18" charset="0"/>
                          <a:cs typeface="Times New Roman" panose="02020603050405020304" pitchFamily="18" charset="0"/>
                        </a:rPr>
                        <a:t>UJ – Accredited </a:t>
                      </a:r>
                    </a:p>
                    <a:p>
                      <a:pPr marL="0" marR="0" algn="just">
                        <a:spcBef>
                          <a:spcPts val="0"/>
                        </a:spcBef>
                        <a:spcAft>
                          <a:spcPts val="0"/>
                        </a:spcAft>
                      </a:pPr>
                      <a:r>
                        <a:rPr lang="en-US" sz="1400" dirty="0">
                          <a:effectLst/>
                          <a:latin typeface="+mn-lt"/>
                          <a:ea typeface="Cambria" panose="02040503050406030204" pitchFamily="18" charset="0"/>
                          <a:cs typeface="Times New Roman" panose="02020603050405020304" pitchFamily="18" charset="0"/>
                        </a:rPr>
                        <a:t>IU – Accredited </a:t>
                      </a:r>
                    </a:p>
                    <a:p>
                      <a:pPr marL="0" marR="0" algn="just">
                        <a:spcBef>
                          <a:spcPts val="0"/>
                        </a:spcBef>
                        <a:spcAft>
                          <a:spcPts val="0"/>
                        </a:spcAft>
                      </a:pPr>
                      <a:r>
                        <a:rPr lang="en-US" sz="1400" dirty="0">
                          <a:effectLst/>
                          <a:latin typeface="+mn-lt"/>
                          <a:ea typeface="Cambria" panose="02040503050406030204" pitchFamily="18" charset="0"/>
                          <a:cs typeface="Times New Roman" panose="02020603050405020304" pitchFamily="18" charset="0"/>
                        </a:rPr>
                        <a:t>INU – Accredited</a:t>
                      </a:r>
                    </a:p>
                    <a:p>
                      <a:pPr marL="0" marR="0" algn="just">
                        <a:spcBef>
                          <a:spcPts val="0"/>
                        </a:spcBef>
                        <a:spcAft>
                          <a:spcPts val="0"/>
                        </a:spcAft>
                      </a:pPr>
                      <a:r>
                        <a:rPr lang="en-US" sz="1400" dirty="0">
                          <a:effectLst/>
                          <a:latin typeface="+mn-lt"/>
                          <a:ea typeface="Cambria" panose="02040503050406030204" pitchFamily="18" charset="0"/>
                          <a:cs typeface="Times New Roman" panose="02020603050405020304" pitchFamily="18" charset="0"/>
                        </a:rPr>
                        <a:t>JUST – Accredited </a:t>
                      </a:r>
                      <a:r>
                        <a:rPr lang="en-US" sz="1400" dirty="0">
                          <a:effectLst/>
                          <a:highlight>
                            <a:srgbClr val="FFFF00"/>
                          </a:highlight>
                          <a:latin typeface="+mn-lt"/>
                          <a:ea typeface="Cambria" panose="02040503050406030204" pitchFamily="18" charset="0"/>
                          <a:cs typeface="Times New Roman" panose="02020603050405020304" pitchFamily="18" charset="0"/>
                        </a:rPr>
                        <a:t>(need 2</a:t>
                      </a:r>
                      <a:r>
                        <a:rPr lang="en-US" sz="1400" baseline="30000" dirty="0">
                          <a:effectLst/>
                          <a:highlight>
                            <a:srgbClr val="FFFF00"/>
                          </a:highlight>
                          <a:latin typeface="+mn-lt"/>
                          <a:ea typeface="Cambria" panose="02040503050406030204" pitchFamily="18" charset="0"/>
                          <a:cs typeface="Times New Roman" panose="02020603050405020304" pitchFamily="18" charset="0"/>
                        </a:rPr>
                        <a:t>nd</a:t>
                      </a:r>
                      <a:r>
                        <a:rPr lang="en-US" sz="1400" dirty="0">
                          <a:effectLst/>
                          <a:highlight>
                            <a:srgbClr val="FFFF00"/>
                          </a:highlight>
                          <a:latin typeface="+mn-lt"/>
                          <a:ea typeface="Cambria" panose="02040503050406030204" pitchFamily="18" charset="0"/>
                          <a:cs typeface="Times New Roman" panose="02020603050405020304" pitchFamily="18" charset="0"/>
                        </a:rPr>
                        <a:t> batch letter) </a:t>
                      </a:r>
                    </a:p>
                    <a:p>
                      <a:pPr marL="0" marR="0" algn="just">
                        <a:spcBef>
                          <a:spcPts val="0"/>
                        </a:spcBef>
                        <a:spcAft>
                          <a:spcPts val="0"/>
                        </a:spcAft>
                      </a:pPr>
                      <a:r>
                        <a:rPr lang="en-US" sz="1400" dirty="0">
                          <a:effectLst/>
                          <a:latin typeface="+mn-lt"/>
                          <a:ea typeface="Cambria" panose="02040503050406030204" pitchFamily="18" charset="0"/>
                          <a:cs typeface="Times New Roman" panose="02020603050405020304" pitchFamily="18" charset="0"/>
                        </a:rPr>
                        <a:t>HU – Accredited</a:t>
                      </a:r>
                    </a:p>
                    <a:p>
                      <a:pPr marL="0" marR="0" algn="just">
                        <a:spcBef>
                          <a:spcPts val="0"/>
                        </a:spcBef>
                        <a:spcAft>
                          <a:spcPts val="0"/>
                        </a:spcAft>
                      </a:pPr>
                      <a:r>
                        <a:rPr lang="en-US" sz="1400" dirty="0">
                          <a:effectLst/>
                          <a:latin typeface="+mn-lt"/>
                          <a:ea typeface="Cambria" panose="02040503050406030204" pitchFamily="18" charset="0"/>
                          <a:cs typeface="Times New Roman" panose="02020603050405020304" pitchFamily="18" charset="0"/>
                        </a:rPr>
                        <a:t>US – Accredited</a:t>
                      </a:r>
                    </a:p>
                    <a:p>
                      <a:pPr marL="0" marR="0" algn="just">
                        <a:spcBef>
                          <a:spcPts val="0"/>
                        </a:spcBef>
                        <a:spcAft>
                          <a:spcPts val="0"/>
                        </a:spcAft>
                      </a:pPr>
                      <a:r>
                        <a:rPr lang="en-US" sz="1400" dirty="0">
                          <a:effectLst/>
                          <a:latin typeface="+mn-lt"/>
                          <a:ea typeface="Cambria" panose="02040503050406030204" pitchFamily="18" charset="0"/>
                          <a:cs typeface="Times New Roman" panose="02020603050405020304" pitchFamily="18" charset="0"/>
                        </a:rPr>
                        <a:t>USFAX</a:t>
                      </a:r>
                      <a:r>
                        <a:rPr lang="en-US" sz="1400" baseline="0" dirty="0">
                          <a:effectLst/>
                          <a:latin typeface="+mn-lt"/>
                          <a:ea typeface="Cambria" panose="02040503050406030204" pitchFamily="18" charset="0"/>
                          <a:cs typeface="Times New Roman" panose="02020603050405020304" pitchFamily="18" charset="0"/>
                        </a:rPr>
                        <a:t> – </a:t>
                      </a:r>
                      <a:r>
                        <a:rPr lang="en-US" sz="1400" dirty="0">
                          <a:effectLst/>
                          <a:latin typeface="+mn-lt"/>
                          <a:ea typeface="Cambria" panose="02040503050406030204" pitchFamily="18" charset="0"/>
                          <a:cs typeface="Times New Roman" panose="02020603050405020304" pitchFamily="18" charset="0"/>
                        </a:rPr>
                        <a:t>Accredited</a:t>
                      </a:r>
                      <a:endParaRPr lang="en-US" sz="1400" baseline="0" dirty="0">
                        <a:effectLst/>
                        <a:latin typeface="+mn-lt"/>
                        <a:ea typeface="Cambria" panose="02040503050406030204" pitchFamily="18" charset="0"/>
                        <a:cs typeface="Times New Roman" panose="02020603050405020304" pitchFamily="18" charset="0"/>
                      </a:endParaRPr>
                    </a:p>
                    <a:p>
                      <a:pPr marL="0" marR="0" algn="just">
                        <a:spcBef>
                          <a:spcPts val="0"/>
                        </a:spcBef>
                        <a:spcAft>
                          <a:spcPts val="0"/>
                        </a:spcAft>
                      </a:pPr>
                      <a:r>
                        <a:rPr lang="en-US" sz="1400" baseline="0" dirty="0">
                          <a:effectLst/>
                          <a:latin typeface="+mn-lt"/>
                          <a:ea typeface="Cambria" panose="02040503050406030204" pitchFamily="18" charset="0"/>
                          <a:cs typeface="Times New Roman" panose="02020603050405020304" pitchFamily="18" charset="0"/>
                        </a:rPr>
                        <a:t>UNIVGB – </a:t>
                      </a:r>
                      <a:r>
                        <a:rPr lang="en-US" sz="1400" dirty="0">
                          <a:effectLst/>
                          <a:latin typeface="+mn-lt"/>
                          <a:ea typeface="Cambria" panose="02040503050406030204" pitchFamily="18" charset="0"/>
                          <a:cs typeface="Times New Roman" panose="02020603050405020304" pitchFamily="18" charset="0"/>
                        </a:rPr>
                        <a:t>Accredited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63653640"/>
                  </a:ext>
                </a:extLst>
              </a:tr>
              <a:tr h="436372">
                <a:tc>
                  <a:txBody>
                    <a:bodyPr/>
                    <a:lstStyle/>
                    <a:p>
                      <a:pPr marL="0" algn="ctr" defTabSz="914400" rtl="0" eaLnBrk="1" latinLnBrk="0" hangingPunct="1"/>
                      <a:r>
                        <a:rPr lang="en-GB" sz="1400" kern="1200" dirty="0">
                          <a:solidFill>
                            <a:schemeClr val="tx1"/>
                          </a:solidFill>
                          <a:latin typeface="+mn-lt"/>
                          <a:ea typeface="+mn-ea"/>
                          <a:cs typeface="+mn-cs"/>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mn-lt"/>
                          <a:ea typeface="Calibri" panose="020F0502020204030204" pitchFamily="34" charset="0"/>
                          <a:cs typeface="Calibri" panose="020F0502020204030204" pitchFamily="34" charset="0"/>
                        </a:rPr>
                        <a:t>Piloting phase </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JO Partners</a:t>
                      </a:r>
                      <a:endParaRPr lang="en-US" sz="1400" dirty="0">
                        <a:effectLst/>
                        <a:latin typeface="+mn-lt"/>
                        <a:ea typeface="Cambria" panose="02040503050406030204" pitchFamily="18" charset="0"/>
                        <a:cs typeface="Times New Roman" panose="02020603050405020304" pitchFamily="18" charset="0"/>
                      </a:endParaRPr>
                    </a:p>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TU partners</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M20-M36</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mn-lt"/>
                          <a:ea typeface="Cambria" panose="02040503050406030204" pitchFamily="18" charset="0"/>
                          <a:cs typeface="Times New Roman" panose="02020603050405020304" pitchFamily="18" charset="0"/>
                        </a:rPr>
                        <a:t>Done and Ongoing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2180555845"/>
                  </a:ext>
                </a:extLst>
              </a:tr>
              <a:tr h="617633">
                <a:tc>
                  <a:txBody>
                    <a:bodyPr/>
                    <a:lstStyle/>
                    <a:p>
                      <a:pPr marL="0" algn="ctr" defTabSz="914400" rtl="0" eaLnBrk="1" latinLnBrk="0" hangingPunct="1"/>
                      <a:r>
                        <a:rPr lang="en-US" sz="1400" kern="1200" dirty="0">
                          <a:solidFill>
                            <a:schemeClr val="tx1"/>
                          </a:solidFill>
                          <a:latin typeface="+mn-lt"/>
                          <a:ea typeface="+mn-ea"/>
                          <a:cs typeface="+mn-cs"/>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400">
                          <a:effectLst/>
                          <a:latin typeface="+mn-lt"/>
                          <a:ea typeface="Calibri" panose="020F0502020204030204" pitchFamily="34" charset="0"/>
                          <a:cs typeface="Calibri" panose="020F0502020204030204" pitchFamily="34" charset="0"/>
                        </a:rPr>
                        <a:t>Progress report to be provided by WP leader every 6 months based on collected feedback from Co-Leaders</a:t>
                      </a:r>
                      <a:endParaRPr lang="en-US" sz="140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UNIBS</a:t>
                      </a:r>
                      <a:endParaRPr lang="en-US" sz="1400" dirty="0">
                        <a:effectLst/>
                        <a:latin typeface="+mn-lt"/>
                        <a:ea typeface="Cambria" panose="02040503050406030204" pitchFamily="18" charset="0"/>
                        <a:cs typeface="Times New Roman" panose="02020603050405020304" pitchFamily="18" charset="0"/>
                      </a:endParaRPr>
                    </a:p>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IU</a:t>
                      </a:r>
                      <a:endParaRPr lang="en-US" sz="1400" dirty="0">
                        <a:effectLst/>
                        <a:latin typeface="+mn-lt"/>
                        <a:ea typeface="Cambria" panose="02040503050406030204" pitchFamily="18" charset="0"/>
                        <a:cs typeface="Times New Roman" panose="02020603050405020304" pitchFamily="18" charset="0"/>
                      </a:endParaRPr>
                    </a:p>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UNIVGB</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M12, M18, M24, M30, M36</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mn-lt"/>
                          <a:ea typeface="Cambria" panose="02040503050406030204" pitchFamily="18" charset="0"/>
                          <a:cs typeface="Times New Roman" panose="02020603050405020304" pitchFamily="18" charset="0"/>
                        </a:rPr>
                        <a:t>6 reports are received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976713394"/>
                  </a:ext>
                </a:extLst>
              </a:tr>
            </a:tbl>
          </a:graphicData>
        </a:graphic>
      </p:graphicFrame>
    </p:spTree>
    <p:extLst>
      <p:ext uri="{BB962C8B-B14F-4D97-AF65-F5344CB8AC3E}">
        <p14:creationId xmlns:p14="http://schemas.microsoft.com/office/powerpoint/2010/main" val="2634958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DFB7-1724-90CB-2BCB-29A215CB0495}"/>
              </a:ext>
            </a:extLst>
          </p:cNvPr>
          <p:cNvSpPr>
            <a:spLocks noGrp="1"/>
          </p:cNvSpPr>
          <p:nvPr>
            <p:ph type="title"/>
          </p:nvPr>
        </p:nvSpPr>
        <p:spPr/>
        <p:txBody>
          <a:bodyPr/>
          <a:lstStyle/>
          <a:p>
            <a:r>
              <a:rPr lang="en-US" dirty="0"/>
              <a:t>Progress</a:t>
            </a:r>
          </a:p>
        </p:txBody>
      </p:sp>
      <p:graphicFrame>
        <p:nvGraphicFramePr>
          <p:cNvPr id="4" name="Content Placeholder 3">
            <a:extLst>
              <a:ext uri="{FF2B5EF4-FFF2-40B4-BE49-F238E27FC236}">
                <a16:creationId xmlns:a16="http://schemas.microsoft.com/office/drawing/2014/main" id="{3BE716FE-7226-D375-6DFB-32DF61CA2C4D}"/>
              </a:ext>
            </a:extLst>
          </p:cNvPr>
          <p:cNvGraphicFramePr>
            <a:graphicFrameLocks noGrp="1"/>
          </p:cNvGraphicFramePr>
          <p:nvPr>
            <p:ph idx="1"/>
            <p:extLst>
              <p:ext uri="{D42A27DB-BD31-4B8C-83A1-F6EECF244321}">
                <p14:modId xmlns:p14="http://schemas.microsoft.com/office/powerpoint/2010/main" val="1571296639"/>
              </p:ext>
            </p:extLst>
          </p:nvPr>
        </p:nvGraphicFramePr>
        <p:xfrm>
          <a:off x="838200" y="1825625"/>
          <a:ext cx="10515603" cy="2354991"/>
        </p:xfrm>
        <a:graphic>
          <a:graphicData uri="http://schemas.openxmlformats.org/drawingml/2006/table">
            <a:tbl>
              <a:tblPr firstRow="1" firstCol="1" bandRow="1"/>
              <a:tblGrid>
                <a:gridCol w="596900">
                  <a:extLst>
                    <a:ext uri="{9D8B030D-6E8A-4147-A177-3AD203B41FA5}">
                      <a16:colId xmlns:a16="http://schemas.microsoft.com/office/drawing/2014/main" val="204518929"/>
                    </a:ext>
                  </a:extLst>
                </a:gridCol>
                <a:gridCol w="5086188">
                  <a:extLst>
                    <a:ext uri="{9D8B030D-6E8A-4147-A177-3AD203B41FA5}">
                      <a16:colId xmlns:a16="http://schemas.microsoft.com/office/drawing/2014/main" val="3187012603"/>
                    </a:ext>
                  </a:extLst>
                </a:gridCol>
                <a:gridCol w="1944162">
                  <a:extLst>
                    <a:ext uri="{9D8B030D-6E8A-4147-A177-3AD203B41FA5}">
                      <a16:colId xmlns:a16="http://schemas.microsoft.com/office/drawing/2014/main" val="3542091901"/>
                    </a:ext>
                  </a:extLst>
                </a:gridCol>
                <a:gridCol w="1217306">
                  <a:extLst>
                    <a:ext uri="{9D8B030D-6E8A-4147-A177-3AD203B41FA5}">
                      <a16:colId xmlns:a16="http://schemas.microsoft.com/office/drawing/2014/main" val="1220349966"/>
                    </a:ext>
                  </a:extLst>
                </a:gridCol>
                <a:gridCol w="1671047">
                  <a:extLst>
                    <a:ext uri="{9D8B030D-6E8A-4147-A177-3AD203B41FA5}">
                      <a16:colId xmlns:a16="http://schemas.microsoft.com/office/drawing/2014/main" val="2449233155"/>
                    </a:ext>
                  </a:extLst>
                </a:gridCol>
              </a:tblGrid>
              <a:tr h="276894">
                <a:tc>
                  <a:txBody>
                    <a:bodyPr/>
                    <a:lstStyle/>
                    <a:p>
                      <a:pPr marL="0" marR="0" algn="ctr">
                        <a:lnSpc>
                          <a:spcPct val="150000"/>
                        </a:lnSpc>
                        <a:spcBef>
                          <a:spcPts val="0"/>
                        </a:spcBef>
                        <a:spcAft>
                          <a:spcPts val="0"/>
                        </a:spcAft>
                      </a:pPr>
                      <a:r>
                        <a:rPr lang="it-IT" sz="1400" b="1" dirty="0">
                          <a:effectLst/>
                          <a:latin typeface="Calibri" panose="020F0502020204030204" pitchFamily="34" charset="0"/>
                          <a:ea typeface="Calibri" panose="020F0502020204030204" pitchFamily="34" charset="0"/>
                          <a:cs typeface="Calibri" panose="020F0502020204030204" pitchFamily="34" charset="0"/>
                        </a:rPr>
                        <a:t>No.</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it-IT" sz="1400" b="1" dirty="0">
                          <a:effectLst/>
                          <a:latin typeface="Calibri" panose="020F0502020204030204" pitchFamily="34" charset="0"/>
                          <a:ea typeface="Calibri" panose="020F0502020204030204" pitchFamily="34" charset="0"/>
                          <a:cs typeface="Calibri" panose="020F0502020204030204" pitchFamily="34" charset="0"/>
                        </a:rPr>
                        <a:t>Task</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it-IT" sz="1400" b="1" dirty="0">
                          <a:effectLst/>
                          <a:latin typeface="Calibri" panose="020F0502020204030204" pitchFamily="34" charset="0"/>
                          <a:ea typeface="Calibri" panose="020F0502020204030204" pitchFamily="34" charset="0"/>
                          <a:cs typeface="Calibri" panose="020F0502020204030204" pitchFamily="34" charset="0"/>
                        </a:rPr>
                        <a:t>Responsibility</a:t>
                      </a:r>
                      <a:endParaRPr lang="en-US"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50000"/>
                        </a:lnSpc>
                        <a:spcBef>
                          <a:spcPts val="0"/>
                        </a:spcBef>
                        <a:spcAft>
                          <a:spcPts val="0"/>
                        </a:spcAft>
                      </a:pPr>
                      <a:r>
                        <a:rPr lang="it-IT"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Due Date</a:t>
                      </a:r>
                      <a:endParaRPr lang="en-US"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50000"/>
                        </a:lnSpc>
                        <a:spcBef>
                          <a:spcPts val="0"/>
                        </a:spcBef>
                        <a:spcAft>
                          <a:spcPts val="0"/>
                        </a:spcAft>
                      </a:pPr>
                      <a:r>
                        <a:rPr lang="en-US"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Status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9864473"/>
                  </a:ext>
                </a:extLst>
              </a:tr>
              <a:tr h="617633">
                <a:tc>
                  <a:txBody>
                    <a:bodyPr/>
                    <a:lstStyle/>
                    <a:p>
                      <a:pPr algn="ctr"/>
                      <a:r>
                        <a:rPr lang="en-GB" sz="1400" dirty="0">
                          <a:latin typeface="+mn-lt"/>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kern="1200" dirty="0">
                          <a:solidFill>
                            <a:schemeClr val="dk1"/>
                          </a:solidFill>
                          <a:effectLst/>
                          <a:latin typeface="+mn-lt"/>
                          <a:ea typeface="+mn-ea"/>
                          <a:cs typeface="+mn-cs"/>
                        </a:rPr>
                        <a:t>Technical Check – 2</a:t>
                      </a:r>
                      <a:r>
                        <a:rPr lang="en-US" sz="1400" kern="1200" baseline="30000" dirty="0">
                          <a:solidFill>
                            <a:schemeClr val="dk1"/>
                          </a:solidFill>
                          <a:effectLst/>
                          <a:latin typeface="+mn-lt"/>
                          <a:ea typeface="+mn-ea"/>
                          <a:cs typeface="+mn-cs"/>
                        </a:rPr>
                        <a:t>nd</a:t>
                      </a:r>
                      <a:r>
                        <a:rPr lang="en-US" sz="1400" kern="1200" dirty="0">
                          <a:solidFill>
                            <a:schemeClr val="dk1"/>
                          </a:solidFill>
                          <a:effectLst/>
                          <a:latin typeface="+mn-lt"/>
                          <a:ea typeface="+mn-ea"/>
                          <a:cs typeface="+mn-cs"/>
                        </a:rPr>
                        <a:t> Round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Technical Committee for Clusters</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May, June, July</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mn-lt"/>
                          <a:ea typeface="Cambria" panose="02040503050406030204" pitchFamily="18" charset="0"/>
                          <a:cs typeface="Times New Roman" panose="02020603050405020304" pitchFamily="18" charset="0"/>
                        </a:rPr>
                        <a:t>All cluster have been evaluated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904181888"/>
                  </a:ext>
                </a:extLst>
              </a:tr>
              <a:tr h="373949">
                <a:tc>
                  <a:txBody>
                    <a:bodyPr/>
                    <a:lstStyle/>
                    <a:p>
                      <a:pPr algn="ctr"/>
                      <a:r>
                        <a:rPr lang="en-GB" sz="1400" dirty="0">
                          <a:latin typeface="+mn-lt"/>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400" b="0" kern="1200" dirty="0">
                          <a:solidFill>
                            <a:schemeClr val="tx1"/>
                          </a:solidFill>
                          <a:effectLst/>
                          <a:latin typeface="+mn-lt"/>
                          <a:ea typeface="+mn-ea"/>
                          <a:cs typeface="+mn-cs"/>
                        </a:rPr>
                        <a:t>National WS for Stakeholders – JO Partners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JO Partners</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May </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mn-lt"/>
                          <a:ea typeface="Cambria" panose="02040503050406030204" pitchFamily="18" charset="0"/>
                          <a:cs typeface="Times New Roman" panose="02020603050405020304" pitchFamily="18" charset="0"/>
                        </a:rPr>
                        <a:t>Done</a:t>
                      </a:r>
                      <a:r>
                        <a:rPr lang="en-US" sz="1400" baseline="0" dirty="0">
                          <a:effectLst/>
                          <a:latin typeface="+mn-lt"/>
                          <a:ea typeface="Cambria" panose="02040503050406030204" pitchFamily="18" charset="0"/>
                          <a:cs typeface="Times New Roman" panose="02020603050405020304" pitchFamily="18" charset="0"/>
                        </a:rPr>
                        <a:t> </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484685807"/>
                  </a:ext>
                </a:extLst>
              </a:tr>
              <a:tr h="436372">
                <a:tc>
                  <a:txBody>
                    <a:bodyPr/>
                    <a:lstStyle/>
                    <a:p>
                      <a:pPr marL="0" algn="ctr" defTabSz="914400" rtl="0" eaLnBrk="1" latinLnBrk="0" hangingPunct="1"/>
                      <a:r>
                        <a:rPr lang="en-GB" sz="1400" kern="1200" dirty="0">
                          <a:solidFill>
                            <a:schemeClr val="tx1"/>
                          </a:solidFill>
                          <a:latin typeface="+mn-lt"/>
                          <a:ea typeface="+mn-ea"/>
                          <a:cs typeface="+mn-cs"/>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0" kern="1200" dirty="0">
                          <a:solidFill>
                            <a:schemeClr val="tx1"/>
                          </a:solidFill>
                          <a:effectLst/>
                          <a:latin typeface="+mn-lt"/>
                          <a:ea typeface="+mn-ea"/>
                          <a:cs typeface="+mn-cs"/>
                        </a:rPr>
                        <a:t>National WS for Stakeholders – TU Partners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TU partners</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May</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mn-lt"/>
                          <a:ea typeface="Cambria" panose="02040503050406030204" pitchFamily="18" charset="0"/>
                          <a:cs typeface="Times New Roman" panose="02020603050405020304" pitchFamily="18" charset="0"/>
                        </a:rPr>
                        <a:t>Done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2180555845"/>
                  </a:ext>
                </a:extLst>
              </a:tr>
              <a:tr h="617633">
                <a:tc>
                  <a:txBody>
                    <a:bodyPr/>
                    <a:lstStyle/>
                    <a:p>
                      <a:pPr marL="0" algn="ctr" defTabSz="914400" rtl="0" eaLnBrk="1" latinLnBrk="0" hangingPunct="1"/>
                      <a:r>
                        <a:rPr lang="en-US" sz="1400" kern="1200" dirty="0">
                          <a:solidFill>
                            <a:schemeClr val="tx1"/>
                          </a:solidFill>
                          <a:latin typeface="+mn-lt"/>
                          <a:ea typeface="+mn-ea"/>
                          <a:cs typeface="+mn-cs"/>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spcBef>
                          <a:spcPts val="0"/>
                        </a:spcBef>
                        <a:spcAft>
                          <a:spcPts val="0"/>
                        </a:spcAft>
                      </a:pPr>
                      <a:r>
                        <a:rPr lang="en-US" sz="1400" dirty="0">
                          <a:effectLst/>
                          <a:latin typeface="+mn-lt"/>
                          <a:ea typeface="Calibri" panose="020F0502020204030204" pitchFamily="34" charset="0"/>
                          <a:cs typeface="Calibri" panose="020F0502020204030204" pitchFamily="34" charset="0"/>
                        </a:rPr>
                        <a:t>Progress report to be provided by WP leader every 6 months based on collected feedback from Co-Leaders</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UNIBS</a:t>
                      </a:r>
                      <a:endParaRPr lang="en-US" sz="1400" dirty="0">
                        <a:effectLst/>
                        <a:latin typeface="+mn-lt"/>
                        <a:ea typeface="Cambria" panose="02040503050406030204" pitchFamily="18" charset="0"/>
                        <a:cs typeface="Times New Roman" panose="02020603050405020304" pitchFamily="18" charset="0"/>
                      </a:endParaRPr>
                    </a:p>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IU</a:t>
                      </a:r>
                      <a:endParaRPr lang="en-US" sz="1400" dirty="0">
                        <a:effectLst/>
                        <a:latin typeface="+mn-lt"/>
                        <a:ea typeface="Cambria" panose="02040503050406030204" pitchFamily="18" charset="0"/>
                        <a:cs typeface="Times New Roman" panose="02020603050405020304" pitchFamily="18" charset="0"/>
                      </a:endParaRPr>
                    </a:p>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UNIVGB</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mn-lt"/>
                          <a:ea typeface="Calibri" panose="020F0502020204030204" pitchFamily="34" charset="0"/>
                          <a:cs typeface="Calibri" panose="020F0502020204030204" pitchFamily="34" charset="0"/>
                        </a:rPr>
                        <a:t>M12, M18, M24, M30, M36</a:t>
                      </a:r>
                      <a:endParaRPr lang="en-US" sz="1400" dirty="0">
                        <a:effectLst/>
                        <a:latin typeface="+mn-lt"/>
                        <a:ea typeface="Cambria"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400" dirty="0">
                          <a:effectLst/>
                          <a:latin typeface="+mn-lt"/>
                          <a:ea typeface="Cambria" panose="02040503050406030204" pitchFamily="18" charset="0"/>
                          <a:cs typeface="Times New Roman" panose="02020603050405020304" pitchFamily="18" charset="0"/>
                        </a:rPr>
                        <a:t>6 reports are received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976713394"/>
                  </a:ext>
                </a:extLst>
              </a:tr>
            </a:tbl>
          </a:graphicData>
        </a:graphic>
      </p:graphicFrame>
    </p:spTree>
    <p:extLst>
      <p:ext uri="{BB962C8B-B14F-4D97-AF65-F5344CB8AC3E}">
        <p14:creationId xmlns:p14="http://schemas.microsoft.com/office/powerpoint/2010/main" val="392801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82C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C1DBB-FC5D-B7EF-CFBB-5DC3A25858F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Status of Clusters</a:t>
            </a:r>
          </a:p>
        </p:txBody>
      </p:sp>
      <p:pic>
        <p:nvPicPr>
          <p:cNvPr id="8" name="Content Placeholder 7">
            <a:extLst>
              <a:ext uri="{FF2B5EF4-FFF2-40B4-BE49-F238E27FC236}">
                <a16:creationId xmlns:a16="http://schemas.microsoft.com/office/drawing/2014/main" id="{10273821-41B8-794C-E1AB-95A4FA55DADA}"/>
              </a:ext>
            </a:extLst>
          </p:cNvPr>
          <p:cNvPicPr>
            <a:picLocks noGrp="1" noChangeAspect="1"/>
          </p:cNvPicPr>
          <p:nvPr>
            <p:ph idx="1"/>
          </p:nvPr>
        </p:nvPicPr>
        <p:blipFill>
          <a:blip r:embed="rId2"/>
          <a:stretch>
            <a:fillRect/>
          </a:stretch>
        </p:blipFill>
        <p:spPr>
          <a:xfrm>
            <a:off x="4038600" y="1711123"/>
            <a:ext cx="7188199" cy="3432364"/>
          </a:xfrm>
          <a:prstGeom prst="rect">
            <a:avLst/>
          </a:prstGeom>
        </p:spPr>
      </p:pic>
    </p:spTree>
    <p:extLst>
      <p:ext uri="{BB962C8B-B14F-4D97-AF65-F5344CB8AC3E}">
        <p14:creationId xmlns:p14="http://schemas.microsoft.com/office/powerpoint/2010/main" val="2496262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767A0FD3A93C489B6447F3BCBF53D9" ma:contentTypeVersion="1" ma:contentTypeDescription="Create a new document." ma:contentTypeScope="" ma:versionID="bae8ab6d7e0864b73326fd77b0e4fdac">
  <xsd:schema xmlns:xsd="http://www.w3.org/2001/XMLSchema" xmlns:xs="http://www.w3.org/2001/XMLSchema" xmlns:p="http://schemas.microsoft.com/office/2006/metadata/properties" xmlns:ns2="05d834a6-e362-411a-a82c-54ad5b30a5a9" targetNamespace="http://schemas.microsoft.com/office/2006/metadata/properties" ma:root="true" ma:fieldsID="4e432753ad33897fea4e796b13d9f029" ns2:_="">
    <xsd:import namespace="05d834a6-e362-411a-a82c-54ad5b30a5a9"/>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d834a6-e362-411a-a82c-54ad5b30a5a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5d834a6-e362-411a-a82c-54ad5b30a5a9">ASKPC5V6HRPN-25-546</_dlc_DocId>
    <_dlc_DocIdUrl xmlns="05d834a6-e362-411a-a82c-54ad5b30a5a9">
      <Url>https://sites.ju.edu.jo/en/healing/_layouts/15/DocIdRedir.aspx?ID=ASKPC5V6HRPN-25-546</Url>
      <Description>ASKPC5V6HRPN-25-546</Description>
    </_dlc_DocIdUrl>
  </documentManagement>
</p:properties>
</file>

<file path=customXml/itemProps1.xml><?xml version="1.0" encoding="utf-8"?>
<ds:datastoreItem xmlns:ds="http://schemas.openxmlformats.org/officeDocument/2006/customXml" ds:itemID="{0B7E8F88-D196-43DC-B0C4-81ACAA1D170C}"/>
</file>

<file path=customXml/itemProps2.xml><?xml version="1.0" encoding="utf-8"?>
<ds:datastoreItem xmlns:ds="http://schemas.openxmlformats.org/officeDocument/2006/customXml" ds:itemID="{FB71065A-F327-47D2-BC87-21697B961441}"/>
</file>

<file path=customXml/itemProps3.xml><?xml version="1.0" encoding="utf-8"?>
<ds:datastoreItem xmlns:ds="http://schemas.openxmlformats.org/officeDocument/2006/customXml" ds:itemID="{8AD56183-3F82-45FD-94D4-71B25A7AE7D7}"/>
</file>

<file path=customXml/itemProps4.xml><?xml version="1.0" encoding="utf-8"?>
<ds:datastoreItem xmlns:ds="http://schemas.openxmlformats.org/officeDocument/2006/customXml" ds:itemID="{A73C2D10-942E-4CB2-B23F-FE4E86A2904E}"/>
</file>

<file path=docProps/app.xml><?xml version="1.0" encoding="utf-8"?>
<Properties xmlns="http://schemas.openxmlformats.org/officeDocument/2006/extended-properties" xmlns:vt="http://schemas.openxmlformats.org/officeDocument/2006/docPropsVTypes">
  <Template/>
  <TotalTime>6226</TotalTime>
  <Words>2396</Words>
  <Application>Microsoft Office PowerPoint</Application>
  <PresentationFormat>Widescreen</PresentationFormat>
  <Paragraphs>590</Paragraphs>
  <Slides>37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Calibri Light</vt:lpstr>
      <vt:lpstr>Cambria</vt:lpstr>
      <vt:lpstr>Simplified Arabic Fixed</vt:lpstr>
      <vt:lpstr>Times New Roman</vt:lpstr>
      <vt:lpstr>Wingdings</vt:lpstr>
      <vt:lpstr>Wingdings 3</vt:lpstr>
      <vt:lpstr>Office Theme</vt:lpstr>
      <vt:lpstr>HEALING – The END</vt:lpstr>
      <vt:lpstr>Tasks of WP 1</vt:lpstr>
      <vt:lpstr>Progress </vt:lpstr>
      <vt:lpstr>Filling Gaps – WP1 </vt:lpstr>
      <vt:lpstr>Tasks of WP2</vt:lpstr>
      <vt:lpstr>Progress</vt:lpstr>
      <vt:lpstr>Progress</vt:lpstr>
      <vt:lpstr>Progress</vt:lpstr>
      <vt:lpstr>Status of Clusters</vt:lpstr>
      <vt:lpstr>Status of Clusters</vt:lpstr>
      <vt:lpstr>Status of Clusters</vt:lpstr>
      <vt:lpstr>Status of Clusters</vt:lpstr>
      <vt:lpstr>Filling Gaps – WP2 </vt:lpstr>
      <vt:lpstr>WP 3: Capacity Building and Training Workshops</vt:lpstr>
      <vt:lpstr>Tasks of WP 3</vt:lpstr>
      <vt:lpstr>Action Plan </vt:lpstr>
      <vt:lpstr>Filling Gaps – WP3 </vt:lpstr>
      <vt:lpstr>WP 4: Development of the Art Therapy Centre</vt:lpstr>
      <vt:lpstr>Tasks of WP 4</vt:lpstr>
      <vt:lpstr>Progress</vt:lpstr>
      <vt:lpstr>Filling Gaps – WP4 </vt:lpstr>
      <vt:lpstr>WP5: Quality Control and Monitoring </vt:lpstr>
      <vt:lpstr>Tasks of WP5</vt:lpstr>
      <vt:lpstr>Overall plan</vt:lpstr>
      <vt:lpstr>Overall plan</vt:lpstr>
      <vt:lpstr>Filling Gaps – WP5 </vt:lpstr>
      <vt:lpstr>WP6:Dissemination &amp; Exploitation</vt:lpstr>
      <vt:lpstr>Tasks of WP6</vt:lpstr>
      <vt:lpstr>Progress</vt:lpstr>
      <vt:lpstr>Overall plan</vt:lpstr>
      <vt:lpstr>Overall plan</vt:lpstr>
      <vt:lpstr>Filling Gaps – WP6 </vt:lpstr>
      <vt:lpstr>WP7:Project Coordination</vt:lpstr>
      <vt:lpstr>Tasks of WP7</vt:lpstr>
      <vt:lpstr>Progress</vt:lpstr>
      <vt:lpstr>Action Plan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Leena Marashdeh</dc:creator>
  <cp:lastModifiedBy>Rasha AL-BEEK</cp:lastModifiedBy>
  <cp:revision>161</cp:revision>
  <dcterms:created xsi:type="dcterms:W3CDTF">2020-03-12T20:09:25Z</dcterms:created>
  <dcterms:modified xsi:type="dcterms:W3CDTF">2023-07-12T20:52:47Z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0x01010048767A0FD3A93C489B6447F3BCBF53D9</vt:lpwstr>
  </property>
  <property fmtid="{D5CDD505-2E9C-101B-9397-08002B2CF9AE}" pid="3" name="_dlc_DocIdItemGuid">
    <vt:lpwstr>6d245bbd-7878-47e4-ba95-d56029f24c82</vt:lpwstr>
  </property>
</Properties>
</file>