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7" r:id="rId5"/>
    <p:sldId id="269" r:id="rId6"/>
    <p:sldId id="268" r:id="rId7"/>
    <p:sldId id="258" r:id="rId8"/>
    <p:sldId id="270" r:id="rId9"/>
    <p:sldId id="271" r:id="rId10"/>
    <p:sldId id="259" r:id="rId11"/>
    <p:sldId id="272" r:id="rId12"/>
    <p:sldId id="273" r:id="rId13"/>
    <p:sldId id="260" r:id="rId14"/>
    <p:sldId id="274" r:id="rId15"/>
    <p:sldId id="275" r:id="rId16"/>
    <p:sldId id="261" r:id="rId17"/>
    <p:sldId id="276" r:id="rId18"/>
    <p:sldId id="277" r:id="rId19"/>
    <p:sldId id="262" r:id="rId20"/>
    <p:sldId id="263" r:id="rId21"/>
    <p:sldId id="278" r:id="rId22"/>
    <p:sldId id="264" r:id="rId23"/>
    <p:sldId id="279" r:id="rId24"/>
    <p:sldId id="280" r:id="rId25"/>
    <p:sldId id="265" r:id="rId26"/>
    <p:sldId id="281" r:id="rId27"/>
    <p:sldId id="282" r:id="rId28"/>
    <p:sldId id="266" r:id="rId29"/>
    <p:sldId id="283" r:id="rId30"/>
    <p:sldId id="284" r:id="rId31"/>
    <p:sldId id="285" r:id="rId32"/>
    <p:sldId id="286" r:id="rId33"/>
    <p:sldId id="288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1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37" y="392937"/>
            <a:ext cx="8849960" cy="157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62" y="4146816"/>
            <a:ext cx="8783276" cy="2867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9888" y="2608742"/>
            <a:ext cx="935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زيارة لجنة الخبراء/ شهادة ضمان الجودة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2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348" y="1720840"/>
            <a:ext cx="84659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الثّالث: البرامج الأكاديميّة</a:t>
            </a:r>
          </a:p>
          <a:p>
            <a:pPr algn="ctr" rtl="1"/>
            <a:endParaRPr lang="ar-JO" sz="2400" b="1" smtClean="0"/>
          </a:p>
          <a:p>
            <a:pPr algn="ctr" rtl="1"/>
            <a:endParaRPr lang="ar-JO" smtClean="0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استحداث وتطوير البرامج، الخطط الدّراسيّة، تقييم المخرجات.</a:t>
            </a:r>
          </a:p>
        </p:txBody>
      </p:sp>
    </p:spTree>
    <p:extLst>
      <p:ext uri="{BB962C8B-B14F-4D97-AF65-F5344CB8AC3E}">
        <p14:creationId xmlns:p14="http://schemas.microsoft.com/office/powerpoint/2010/main" val="20326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9769" y="1577002"/>
            <a:ext cx="92056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ctr" rtl="1"/>
            <a:endParaRPr lang="ar-JO" sz="24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تضمنون مواءمة المخرجات مع متطلّبات سوق العمل؟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لديكم فرصة للمشاركة في تطوير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يتمّ إعلامكم بمستجدّات السّياسات الأكاديميّة؟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تتمّ مراجعة مخرجات المقرّرات بشكل دوريّ؟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593" y="1684980"/>
            <a:ext cx="1029470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>
              <a:lnSpc>
                <a:spcPct val="150000"/>
              </a:lnSpc>
            </a:pPr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تتمّ متابعة مخرجات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الإجراءات المتّبعة لتقييم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دور القسم في تطوير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التّعامل مع التّغذية الرّاجعة من الطّلبة والخريجين؟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937" y="2090306"/>
            <a:ext cx="7246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المعيار الرّابع: البحث العلميّ والإيفاد والإبداعات</a:t>
            </a:r>
          </a:p>
          <a:p>
            <a:pPr algn="ctr" rtl="1"/>
            <a:endParaRPr lang="ar-JO" sz="3600" b="1" smtClean="0"/>
          </a:p>
          <a:p>
            <a:pPr algn="ctr" rtl="1"/>
            <a:r>
              <a:rPr lang="ar-JO" sz="3600" b="1" smtClean="0">
                <a:solidFill>
                  <a:srgbClr val="002060"/>
                </a:solidFill>
              </a:rPr>
              <a:t>دعم البحوث، الإيفاد، الإبداع العلميّ.</a:t>
            </a:r>
          </a:p>
        </p:txBody>
      </p:sp>
    </p:spTree>
    <p:extLst>
      <p:ext uri="{BB962C8B-B14F-4D97-AF65-F5344CB8AC3E}">
        <p14:creationId xmlns:p14="http://schemas.microsoft.com/office/powerpoint/2010/main" val="8323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446" y="1648521"/>
            <a:ext cx="90104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أشكال الدّعم المقدّمة لكم للبحث العلميّ؟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تتوفّر آليّات تحفيز للنّشر؟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سهولة الوصول إلى مصادر البحث؟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إشراككم في الخطط البحثيّة السّنويّة؟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789" y="1473857"/>
            <a:ext cx="99967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معايير توزيع الدّعم البحثيّ؟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ربط البحث العلميّ بأولويّات المجتمع المحلّيّ؟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لدى القسم قاعدة بيانات للبحوث والأعمال المنشورة؟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تحفيز الإبداع وبراءات الاختراع؟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928" y="185934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الخامس: المصادر الماليّة والمادّيّة والبشريّة</a:t>
            </a:r>
          </a:p>
          <a:p>
            <a:pPr algn="ctr" rtl="1">
              <a:lnSpc>
                <a:spcPct val="150000"/>
              </a:lnSpc>
            </a:pPr>
            <a:endParaRPr lang="ar-JO" sz="2000" b="1" smtClean="0"/>
          </a:p>
          <a:p>
            <a:pPr algn="ctr" rtl="1">
              <a:lnSpc>
                <a:spcPct val="150000"/>
              </a:lnSpc>
            </a:pPr>
            <a:r>
              <a:rPr lang="ar-JO" sz="3200" b="1" smtClean="0">
                <a:solidFill>
                  <a:srgbClr val="002060"/>
                </a:solidFill>
              </a:rPr>
              <a:t>التّمويل، المرافق، الموارد البشريّة.</a:t>
            </a:r>
          </a:p>
        </p:txBody>
      </p:sp>
    </p:spTree>
    <p:extLst>
      <p:ext uri="{BB962C8B-B14F-4D97-AF65-F5344CB8AC3E}">
        <p14:creationId xmlns:p14="http://schemas.microsoft.com/office/powerpoint/2010/main" val="2063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535" y="1561389"/>
            <a:ext cx="94316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 لأعضاء هيئة التدريس</a:t>
            </a:r>
          </a:p>
          <a:p>
            <a:pPr algn="ctr" rtl="1"/>
            <a:endParaRPr lang="ar-JO" b="1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لديكم ملاحظات على بيئة العمل؟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دعم تطوّركم المهنيّ؟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توافر مصادر التّعلّم والتّقنيات الحديثة؟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إشراككم في تحديد احتياجاتكم المهنيّة؟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289" y="1458648"/>
            <a:ext cx="97501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>
              <a:lnSpc>
                <a:spcPct val="150000"/>
              </a:lnSpc>
            </a:pPr>
            <a:endParaRPr lang="ar-JO" sz="12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آليّات تحديد الاحتياجات البشريّة والمادّيّة؟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تُستخدم استبانات رضا الكادر؟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يتمّ التّخطيط للموارد الماليّة في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الإجراءات لتحسين بيئة العمل؟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720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السّادس: الخدمات الطّلابيّة</a:t>
            </a:r>
          </a:p>
          <a:p>
            <a:pPr algn="ctr" rtl="1"/>
            <a:endParaRPr lang="ar-JO" sz="3200" b="1" smtClean="0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الإرشاد، الأنشطة، المنح، الخرّيجون.</a:t>
            </a:r>
            <a:endParaRPr lang="ar-JO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463" y="2599782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شكرًا لحضوركم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110" y="1350970"/>
            <a:ext cx="9462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 متوقّعة لأعضاء هيئة التّدريس</a:t>
            </a:r>
          </a:p>
          <a:p>
            <a:pPr algn="ctr" rtl="1"/>
            <a:endParaRPr lang="ar-JO" sz="20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تساهمون في التّوجيه والإرشاد الطّلابيّ؟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تدريبكم على التّعامل مع التّحدّيات الطّلابيّة؟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تواصلكم مع وحدة الإرشاد الطّلابيّ؟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تساهمون في دعم الطّلبة ذوي الاحتياجات الخاصّة؟    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8656" y="1720840"/>
            <a:ext cx="91542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z="2000" b="1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مستوى رضا الطّلبة عن الخدمات؟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توظيف التّغذية الرّاجعة لتطوير الإرشاد؟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تكامل الخدمات الأكاديميّة والمساندة؟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يتابع القسم الخريجين بعد التّخرّج؟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235" y="1671991"/>
            <a:ext cx="7745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المعيار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السّابع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: خدمة المجتمع والعلاقات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الخارجيّة</a:t>
            </a:r>
          </a:p>
          <a:p>
            <a:pPr algn="ctr" rtl="1"/>
            <a:endParaRPr lang="ar-JO" sz="3200" b="1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شراكة </a:t>
            </a:r>
            <a:r>
              <a:rPr lang="ar-JO" sz="3200" b="1">
                <a:solidFill>
                  <a:srgbClr val="002060"/>
                </a:solidFill>
              </a:rPr>
              <a:t>المجتمع، </a:t>
            </a:r>
            <a:r>
              <a:rPr lang="ar-JO" sz="3200" b="1" smtClean="0">
                <a:solidFill>
                  <a:srgbClr val="002060"/>
                </a:solidFill>
              </a:rPr>
              <a:t>التّعاون الخارجيّ.</a:t>
            </a:r>
            <a:endParaRPr lang="ar-JO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199" y="1537518"/>
            <a:ext cx="993289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هيئة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</a:p>
          <a:p>
            <a:pPr algn="ctr" rtl="1">
              <a:lnSpc>
                <a:spcPct val="150000"/>
              </a:lnSpc>
            </a:pPr>
            <a:endParaRPr lang="ar-JO" sz="14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شاركتم في مبادرات </a:t>
            </a:r>
            <a:r>
              <a:rPr lang="ar-JO" sz="3200" smtClean="0">
                <a:solidFill>
                  <a:srgbClr val="002060"/>
                </a:solidFill>
              </a:rPr>
              <a:t>مجتمعيّة </a:t>
            </a:r>
            <a:r>
              <a:rPr lang="ar-JO" sz="3200">
                <a:solidFill>
                  <a:srgbClr val="002060"/>
                </a:solidFill>
              </a:rPr>
              <a:t>أو أنشطة </a:t>
            </a:r>
            <a:r>
              <a:rPr lang="ar-JO" sz="3200" smtClean="0">
                <a:solidFill>
                  <a:srgbClr val="002060"/>
                </a:solidFill>
              </a:rPr>
              <a:t>تطوعيّة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</a:t>
            </a:r>
            <a:r>
              <a:rPr lang="ar-JO" sz="3200">
                <a:solidFill>
                  <a:srgbClr val="663300"/>
                </a:solidFill>
              </a:rPr>
              <a:t>تربطون البحث </a:t>
            </a:r>
            <a:r>
              <a:rPr lang="ar-JO" sz="3200" smtClean="0">
                <a:solidFill>
                  <a:srgbClr val="663300"/>
                </a:solidFill>
              </a:rPr>
              <a:t>العلميّ </a:t>
            </a:r>
            <a:r>
              <a:rPr lang="ar-JO" sz="3200">
                <a:solidFill>
                  <a:srgbClr val="663300"/>
                </a:solidFill>
              </a:rPr>
              <a:t>بخدمة المجتمع؟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لديكم شراكات مع </a:t>
            </a:r>
            <a:r>
              <a:rPr lang="ar-JO" sz="3200" smtClean="0">
                <a:solidFill>
                  <a:srgbClr val="002060"/>
                </a:solidFill>
              </a:rPr>
              <a:t>منظّمات محلّيّة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</a:t>
            </a:r>
            <a:r>
              <a:rPr lang="ar-JO" sz="3200">
                <a:solidFill>
                  <a:srgbClr val="663300"/>
                </a:solidFill>
              </a:rPr>
              <a:t>دوركم في المؤتمرات </a:t>
            </a:r>
            <a:r>
              <a:rPr lang="ar-JO" sz="3200" smtClean="0">
                <a:solidFill>
                  <a:srgbClr val="663300"/>
                </a:solidFill>
              </a:rPr>
              <a:t>المجتمعيّة؟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4682" y="1582341"/>
            <a:ext cx="8686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لرؤساء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الأقسام</a:t>
            </a:r>
          </a:p>
          <a:p>
            <a:pPr algn="ctr" rtl="1"/>
            <a:endParaRPr lang="ar-JO" sz="200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الشّراكات المجتمعيّة والدّوليّة </a:t>
            </a:r>
            <a:r>
              <a:rPr lang="ar-JO" sz="3200">
                <a:solidFill>
                  <a:srgbClr val="002060"/>
                </a:solidFill>
              </a:rPr>
              <a:t>التي يقودها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</a:t>
            </a:r>
            <a:r>
              <a:rPr lang="ar-JO" sz="3200">
                <a:solidFill>
                  <a:srgbClr val="663300"/>
                </a:solidFill>
              </a:rPr>
              <a:t>قياس أثر مشاركة القسم في خدمة المجتمع؟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</a:t>
            </a:r>
            <a:r>
              <a:rPr lang="ar-JO" sz="3200">
                <a:solidFill>
                  <a:srgbClr val="002060"/>
                </a:solidFill>
              </a:rPr>
              <a:t>خطط القسم لتعزيز </a:t>
            </a:r>
            <a:r>
              <a:rPr lang="ar-JO" sz="3200" smtClean="0">
                <a:solidFill>
                  <a:srgbClr val="002060"/>
                </a:solidFill>
              </a:rPr>
              <a:t>التّعاون الخارجيّ؟</a:t>
            </a:r>
            <a:endParaRPr lang="ar-JO" sz="320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</a:t>
            </a:r>
            <a:r>
              <a:rPr lang="ar-JO" sz="3200">
                <a:solidFill>
                  <a:srgbClr val="663300"/>
                </a:solidFill>
              </a:rPr>
              <a:t>دور الخريجين في تمثيل القسم خارجيًا</a:t>
            </a:r>
            <a:r>
              <a:rPr lang="ar-JO" sz="3200" smtClean="0">
                <a:solidFill>
                  <a:srgbClr val="663300"/>
                </a:solidFill>
              </a:rPr>
              <a:t>؟</a:t>
            </a:r>
            <a:endParaRPr lang="ar-JO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424" y="185934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المعيار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الثّامن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: ضمان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الجودة</a:t>
            </a:r>
          </a:p>
          <a:p>
            <a:pPr algn="ctr" rtl="1"/>
            <a:endParaRPr lang="ar-JO" sz="3200" b="1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الالتزام المؤسّسيّ، المؤشّرات</a:t>
            </a:r>
            <a:r>
              <a:rPr lang="ar-JO" sz="3200" b="1">
                <a:solidFill>
                  <a:srgbClr val="002060"/>
                </a:solidFill>
              </a:rPr>
              <a:t>، </a:t>
            </a:r>
            <a:r>
              <a:rPr lang="ar-JO" sz="3200" b="1" smtClean="0">
                <a:solidFill>
                  <a:srgbClr val="002060"/>
                </a:solidFill>
              </a:rPr>
              <a:t>التّغذية الرّاجعة</a:t>
            </a:r>
            <a:r>
              <a:rPr lang="ar-JO" sz="3200" b="1">
                <a:solidFill>
                  <a:srgbClr val="002060"/>
                </a:solidFill>
              </a:rPr>
              <a:t>، </a:t>
            </a:r>
            <a:r>
              <a:rPr lang="ar-JO" sz="3200" b="1" smtClean="0">
                <a:solidFill>
                  <a:srgbClr val="002060"/>
                </a:solidFill>
              </a:rPr>
              <a:t>التّحقّق الخارجي</a:t>
            </a:r>
            <a:r>
              <a:rPr lang="ar-JO" sz="3200" b="1">
                <a:solidFill>
                  <a:srgbClr val="002060"/>
                </a:solidFill>
              </a:rPr>
              <a:t>ّ</a:t>
            </a:r>
          </a:p>
        </p:txBody>
      </p:sp>
    </p:spTree>
    <p:extLst>
      <p:ext uri="{BB962C8B-B14F-4D97-AF65-F5344CB8AC3E}">
        <p14:creationId xmlns:p14="http://schemas.microsoft.com/office/powerpoint/2010/main" val="1841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188" y="1429034"/>
            <a:ext cx="85164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هيئة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</a:p>
          <a:p>
            <a:pPr algn="ctr" rtl="1">
              <a:lnSpc>
                <a:spcPct val="150000"/>
              </a:lnSpc>
            </a:pPr>
            <a:endParaRPr lang="ar-JO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يتمّ </a:t>
            </a:r>
            <a:r>
              <a:rPr lang="ar-JO" sz="3200">
                <a:solidFill>
                  <a:srgbClr val="002060"/>
                </a:solidFill>
              </a:rPr>
              <a:t>إشراككم في </a:t>
            </a:r>
            <a:r>
              <a:rPr lang="ar-JO" sz="3200" smtClean="0">
                <a:solidFill>
                  <a:srgbClr val="002060"/>
                </a:solidFill>
              </a:rPr>
              <a:t>عمليّات </a:t>
            </a:r>
            <a:r>
              <a:rPr lang="ar-JO" sz="3200">
                <a:solidFill>
                  <a:srgbClr val="002060"/>
                </a:solidFill>
              </a:rPr>
              <a:t>ضمان الجودة؟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</a:t>
            </a:r>
            <a:r>
              <a:rPr lang="ar-JO" sz="3200">
                <a:solidFill>
                  <a:srgbClr val="663300"/>
                </a:solidFill>
              </a:rPr>
              <a:t>تصلكم نتائج تقييم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</a:t>
            </a:r>
            <a:r>
              <a:rPr lang="ar-JO" sz="3200">
                <a:solidFill>
                  <a:srgbClr val="002060"/>
                </a:solidFill>
              </a:rPr>
              <a:t>تساهمون في تحسين </a:t>
            </a:r>
            <a:r>
              <a:rPr lang="ar-JO" sz="3200" smtClean="0">
                <a:solidFill>
                  <a:srgbClr val="002060"/>
                </a:solidFill>
              </a:rPr>
              <a:t>العمليّة التّعليميّة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</a:t>
            </a:r>
            <a:r>
              <a:rPr lang="ar-JO" sz="3200">
                <a:solidFill>
                  <a:srgbClr val="663300"/>
                </a:solidFill>
              </a:rPr>
              <a:t>تحضرون تدريبات مرتبطة بالجودة؟ </a:t>
            </a:r>
          </a:p>
        </p:txBody>
      </p:sp>
    </p:spTree>
    <p:extLst>
      <p:ext uri="{BB962C8B-B14F-4D97-AF65-F5344CB8AC3E}">
        <p14:creationId xmlns:p14="http://schemas.microsoft.com/office/powerpoint/2010/main" val="20141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0471" y="1500751"/>
            <a:ext cx="70372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لرؤساء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الأقسام</a:t>
            </a:r>
          </a:p>
          <a:p>
            <a:pPr algn="ctr" rtl="1"/>
            <a:endParaRPr lang="ar-JO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تتمّ </a:t>
            </a:r>
            <a:r>
              <a:rPr lang="ar-JO" sz="3200">
                <a:solidFill>
                  <a:srgbClr val="002060"/>
                </a:solidFill>
              </a:rPr>
              <a:t>متابعة </a:t>
            </a:r>
            <a:r>
              <a:rPr lang="ar-JO" sz="3200" smtClean="0">
                <a:solidFill>
                  <a:srgbClr val="002060"/>
                </a:solidFill>
              </a:rPr>
              <a:t>مؤشّرات </a:t>
            </a:r>
            <a:r>
              <a:rPr lang="ar-JO" sz="3200">
                <a:solidFill>
                  <a:srgbClr val="002060"/>
                </a:solidFill>
              </a:rPr>
              <a:t>الأداء؟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آليّات التّحقق الخارجيّ </a:t>
            </a:r>
            <a:r>
              <a:rPr lang="ar-JO" sz="3200">
                <a:solidFill>
                  <a:srgbClr val="663300"/>
                </a:solidFill>
              </a:rPr>
              <a:t>المعتمدة؟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لديكم تقارير </a:t>
            </a:r>
            <a:r>
              <a:rPr lang="ar-JO" sz="3200" smtClean="0">
                <a:solidFill>
                  <a:srgbClr val="002060"/>
                </a:solidFill>
              </a:rPr>
              <a:t>دوريّة </a:t>
            </a:r>
            <a:r>
              <a:rPr lang="ar-JO" sz="3200">
                <a:solidFill>
                  <a:srgbClr val="002060"/>
                </a:solidFill>
              </a:rPr>
              <a:t>عن جودة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</a:t>
            </a:r>
            <a:r>
              <a:rPr lang="ar-JO" sz="3200">
                <a:solidFill>
                  <a:srgbClr val="663300"/>
                </a:solidFill>
              </a:rPr>
              <a:t>تتعاملون مع نتائج </a:t>
            </a:r>
            <a:r>
              <a:rPr lang="ar-JO" sz="3200" smtClean="0">
                <a:solidFill>
                  <a:srgbClr val="663300"/>
                </a:solidFill>
              </a:rPr>
              <a:t>التّقييم الخارجيّ؟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859" y="1921186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b="1" dirty="0" smtClean="0">
                <a:solidFill>
                  <a:srgbClr val="002060"/>
                </a:solidFill>
              </a:rPr>
              <a:t>1</a:t>
            </a:r>
            <a:r>
              <a:rPr lang="ar-JO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ar-JO" sz="2400" b="1" dirty="0" smtClean="0">
                <a:solidFill>
                  <a:srgbClr val="002060"/>
                </a:solidFill>
              </a:rPr>
              <a:t>الإلمام الجيّد </a:t>
            </a:r>
            <a:r>
              <a:rPr lang="ar-JO" sz="2400" b="1" dirty="0">
                <a:solidFill>
                  <a:srgbClr val="002060"/>
                </a:solidFill>
              </a:rPr>
              <a:t>بالوثائق </a:t>
            </a:r>
            <a:r>
              <a:rPr lang="ar-JO" sz="2400" b="1" dirty="0" smtClean="0">
                <a:solidFill>
                  <a:srgbClr val="002060"/>
                </a:solidFill>
              </a:rPr>
              <a:t>الأساسيّة</a:t>
            </a:r>
            <a:r>
              <a:rPr lang="ar-JO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الاطّلاع </a:t>
            </a:r>
            <a:r>
              <a:rPr lang="ar-JO" sz="2400" dirty="0">
                <a:solidFill>
                  <a:srgbClr val="663300"/>
                </a:solidFill>
              </a:rPr>
              <a:t>على </a:t>
            </a:r>
            <a:r>
              <a:rPr lang="ar-JO" sz="2400" dirty="0" smtClean="0">
                <a:solidFill>
                  <a:srgbClr val="663300"/>
                </a:solidFill>
              </a:rPr>
              <a:t>الرّؤية والرّسالة والخطّة الاستراتيجيّة للكليّة</a:t>
            </a:r>
            <a:r>
              <a:rPr lang="ar-JO" sz="2400" dirty="0">
                <a:solidFill>
                  <a:srgbClr val="663300"/>
                </a:solidFill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قراءة </a:t>
            </a:r>
            <a:r>
              <a:rPr lang="ar-JO" sz="2400" dirty="0">
                <a:solidFill>
                  <a:srgbClr val="663300"/>
                </a:solidFill>
              </a:rPr>
              <a:t>وصف البرنامج </a:t>
            </a:r>
            <a:r>
              <a:rPr lang="ar-JO" sz="2400" dirty="0" smtClean="0">
                <a:solidFill>
                  <a:srgbClr val="663300"/>
                </a:solidFill>
              </a:rPr>
              <a:t>الأكاديميّ </a:t>
            </a:r>
            <a:r>
              <a:rPr lang="ar-JO" sz="2400" dirty="0">
                <a:solidFill>
                  <a:srgbClr val="663300"/>
                </a:solidFill>
              </a:rPr>
              <a:t>ومخرجات </a:t>
            </a:r>
            <a:r>
              <a:rPr lang="ar-JO" sz="2400" dirty="0" smtClean="0">
                <a:solidFill>
                  <a:srgbClr val="663300"/>
                </a:solidFill>
              </a:rPr>
              <a:t>التّعلّم </a:t>
            </a:r>
            <a:r>
              <a:rPr lang="ar-JO" sz="2400" dirty="0">
                <a:solidFill>
                  <a:srgbClr val="663300"/>
                </a:solidFill>
              </a:rPr>
              <a:t>المعلنة.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2. تقديم </a:t>
            </a:r>
            <a:r>
              <a:rPr lang="ar-JO" sz="2400" b="1" dirty="0">
                <a:solidFill>
                  <a:srgbClr val="002060"/>
                </a:solidFill>
              </a:rPr>
              <a:t>إجابات قائمة على </a:t>
            </a:r>
            <a:r>
              <a:rPr lang="ar-JO" sz="2400" b="1" dirty="0" smtClean="0">
                <a:solidFill>
                  <a:srgbClr val="002060"/>
                </a:solidFill>
              </a:rPr>
              <a:t>الأدلّة</a:t>
            </a:r>
            <a:r>
              <a:rPr lang="ar-JO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عند الرّد </a:t>
            </a:r>
            <a:r>
              <a:rPr lang="ar-JO" sz="2400" dirty="0">
                <a:solidFill>
                  <a:srgbClr val="663300"/>
                </a:solidFill>
              </a:rPr>
              <a:t>على سؤال، أشر إلى مستند أو تجربة موثّقة (مثل: </a:t>
            </a:r>
            <a:r>
              <a:rPr lang="ar-JO" sz="2400" dirty="0" smtClean="0">
                <a:solidFill>
                  <a:srgbClr val="663300"/>
                </a:solidFill>
              </a:rPr>
              <a:t>خطّة </a:t>
            </a:r>
            <a:r>
              <a:rPr lang="ar-JO" sz="2400" dirty="0">
                <a:solidFill>
                  <a:srgbClr val="663300"/>
                </a:solidFill>
              </a:rPr>
              <a:t>تدريس، استبانة تقييم، محضر اجتماع).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استخدم </a:t>
            </a:r>
            <a:r>
              <a:rPr lang="ar-JO" sz="2400" dirty="0">
                <a:solidFill>
                  <a:srgbClr val="663300"/>
                </a:solidFill>
              </a:rPr>
              <a:t>عبارات مثل: "وفقًا </a:t>
            </a:r>
            <a:r>
              <a:rPr lang="ar-JO" sz="2400" dirty="0" smtClean="0">
                <a:solidFill>
                  <a:srgbClr val="663300"/>
                </a:solidFill>
              </a:rPr>
              <a:t>للخطّة الدّراسيّة </a:t>
            </a:r>
            <a:r>
              <a:rPr lang="ar-JO" sz="2400" dirty="0">
                <a:solidFill>
                  <a:srgbClr val="663300"/>
                </a:solidFill>
              </a:rPr>
              <a:t>المعتمدة..." أو "استندنا إلى نتائج الاستبانات </a:t>
            </a:r>
            <a:r>
              <a:rPr lang="ar-JO" sz="2400" dirty="0" smtClean="0">
                <a:solidFill>
                  <a:srgbClr val="663300"/>
                </a:solidFill>
              </a:rPr>
              <a:t>الطّلابيّة في </a:t>
            </a:r>
            <a:r>
              <a:rPr lang="ar-JO" sz="2000" dirty="0" smtClean="0">
                <a:solidFill>
                  <a:srgbClr val="663300"/>
                </a:solidFill>
              </a:rPr>
              <a:t>..."</a:t>
            </a:r>
            <a:endParaRPr lang="ar-JO" sz="2400" dirty="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0572" y="1128663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لأعضاء هيئة التّدريس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040" y="1921186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3- </a:t>
            </a:r>
            <a:r>
              <a:rPr lang="ar-SA" sz="2400" b="1" dirty="0" smtClean="0">
                <a:solidFill>
                  <a:srgbClr val="002060"/>
                </a:solidFill>
              </a:rPr>
              <a:t>إظهار </a:t>
            </a:r>
            <a:r>
              <a:rPr lang="ar-SA" sz="2400" b="1" dirty="0">
                <a:solidFill>
                  <a:srgbClr val="002060"/>
                </a:solidFill>
              </a:rPr>
              <a:t>روح المشاركة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ar-JO" sz="2400" dirty="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63300"/>
                </a:solidFill>
              </a:rPr>
              <a:t>أبرز </a:t>
            </a:r>
            <a:r>
              <a:rPr lang="ar-SA" sz="2400" dirty="0">
                <a:solidFill>
                  <a:srgbClr val="663300"/>
                </a:solidFill>
              </a:rPr>
              <a:t>دورك في اللجان والمراجعة </a:t>
            </a:r>
            <a:r>
              <a:rPr lang="ar-SA" sz="2400" dirty="0" smtClean="0">
                <a:solidFill>
                  <a:srgbClr val="663300"/>
                </a:solidFill>
              </a:rPr>
              <a:t>الأكاديمي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ة والت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طوير </a:t>
            </a:r>
            <a:r>
              <a:rPr lang="ar-SA" sz="2400" dirty="0">
                <a:solidFill>
                  <a:srgbClr val="663300"/>
                </a:solidFill>
              </a:rPr>
              <a:t>المستمر</a:t>
            </a:r>
            <a:r>
              <a:rPr lang="en-US" sz="2400" dirty="0" smtClean="0">
                <a:solidFill>
                  <a:srgbClr val="663300"/>
                </a:solidFill>
              </a:rPr>
              <a:t>.</a:t>
            </a:r>
            <a:endParaRPr lang="ar-JO" sz="2400" dirty="0" smtClean="0">
              <a:solidFill>
                <a:srgbClr val="663300"/>
              </a:solidFill>
            </a:endParaRPr>
          </a:p>
          <a:p>
            <a:pPr lvl="0" algn="just" rtl="1">
              <a:lnSpc>
                <a:spcPct val="150000"/>
              </a:lnSpc>
            </a:pPr>
            <a:r>
              <a:rPr lang="ar-SA" sz="2400" dirty="0" smtClean="0">
                <a:solidFill>
                  <a:srgbClr val="663300"/>
                </a:solidFill>
              </a:rPr>
              <a:t>مثال</a:t>
            </a:r>
            <a:r>
              <a:rPr lang="en-US" sz="2400" dirty="0" smtClean="0">
                <a:solidFill>
                  <a:srgbClr val="663300"/>
                </a:solidFill>
              </a:rPr>
              <a:t>:</a:t>
            </a:r>
            <a:r>
              <a:rPr lang="ar-JO" sz="2400" dirty="0" smtClean="0">
                <a:solidFill>
                  <a:srgbClr val="663300"/>
                </a:solidFill>
              </a:rPr>
              <a:t> </a:t>
            </a:r>
            <a:r>
              <a:rPr lang="en-US" sz="2400" i="1" dirty="0" smtClean="0">
                <a:solidFill>
                  <a:srgbClr val="663300"/>
                </a:solidFill>
              </a:rPr>
              <a:t>"</a:t>
            </a:r>
            <a:r>
              <a:rPr lang="ar-SA" sz="2400" dirty="0">
                <a:solidFill>
                  <a:srgbClr val="663300"/>
                </a:solidFill>
              </a:rPr>
              <a:t>أنا عضو في لجنة تطوير الخطط، وأسهمت في تحديث مقررين وفقًا لتوصيات سوق العمل</a:t>
            </a:r>
            <a:r>
              <a:rPr lang="en-US" sz="2400" dirty="0">
                <a:solidFill>
                  <a:srgbClr val="663300"/>
                </a:solidFill>
              </a:rPr>
              <a:t>."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4- </a:t>
            </a:r>
            <a:r>
              <a:rPr lang="ar-SA" sz="2400" b="1" dirty="0" smtClean="0">
                <a:solidFill>
                  <a:srgbClr val="002060"/>
                </a:solidFill>
              </a:rPr>
              <a:t>استخدام </a:t>
            </a:r>
            <a:r>
              <a:rPr lang="ar-SA" sz="2400" b="1" dirty="0">
                <a:solidFill>
                  <a:srgbClr val="002060"/>
                </a:solidFill>
              </a:rPr>
              <a:t>لغة دقيقة ومحترفة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ar-JO" sz="2400" dirty="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63300"/>
                </a:solidFill>
              </a:rPr>
              <a:t>تجنّب </a:t>
            </a:r>
            <a:r>
              <a:rPr lang="ar-SA" sz="2400" dirty="0">
                <a:solidFill>
                  <a:srgbClr val="663300"/>
                </a:solidFill>
              </a:rPr>
              <a:t>الإجابات </a:t>
            </a:r>
            <a:r>
              <a:rPr lang="ar-SA" sz="2400" dirty="0" smtClean="0">
                <a:solidFill>
                  <a:srgbClr val="663300"/>
                </a:solidFill>
              </a:rPr>
              <a:t>العام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ة </a:t>
            </a:r>
            <a:r>
              <a:rPr lang="ar-SA" sz="2400" dirty="0">
                <a:solidFill>
                  <a:srgbClr val="663300"/>
                </a:solidFill>
              </a:rPr>
              <a:t>مثل: "ربما، لا أعلم تحديدًا</a:t>
            </a:r>
            <a:r>
              <a:rPr lang="en-US" sz="2400" dirty="0">
                <a:solidFill>
                  <a:srgbClr val="663300"/>
                </a:solidFill>
              </a:rPr>
              <a:t>".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>
                <a:solidFill>
                  <a:srgbClr val="663300"/>
                </a:solidFill>
              </a:rPr>
              <a:t>استبدلها بـ</a:t>
            </a:r>
            <a:r>
              <a:rPr lang="en-US" sz="2400" dirty="0">
                <a:solidFill>
                  <a:srgbClr val="663300"/>
                </a:solidFill>
              </a:rPr>
              <a:t>: "</a:t>
            </a:r>
            <a:r>
              <a:rPr lang="ar-SA" sz="2400" dirty="0">
                <a:solidFill>
                  <a:srgbClr val="663300"/>
                </a:solidFill>
              </a:rPr>
              <a:t>سأحيلكم للوثيقة التي </a:t>
            </a:r>
            <a:r>
              <a:rPr lang="ar-SA" sz="2400" dirty="0" smtClean="0">
                <a:solidFill>
                  <a:srgbClr val="663300"/>
                </a:solidFill>
              </a:rPr>
              <a:t>توض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ح </a:t>
            </a:r>
            <a:r>
              <a:rPr lang="ar-SA" sz="2400" dirty="0">
                <a:solidFill>
                  <a:srgbClr val="663300"/>
                </a:solidFill>
              </a:rPr>
              <a:t>ذلك... أو يمكنني طلبها من القسم </a:t>
            </a:r>
            <a:r>
              <a:rPr lang="ar-SA" sz="2400" dirty="0" smtClean="0">
                <a:solidFill>
                  <a:srgbClr val="663300"/>
                </a:solidFill>
              </a:rPr>
              <a:t>المختص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en-US" sz="2400" dirty="0" smtClean="0">
                <a:solidFill>
                  <a:srgbClr val="663300"/>
                </a:solidFill>
              </a:rPr>
              <a:t>."</a:t>
            </a:r>
            <a:endParaRPr lang="ar-JO" sz="4800" dirty="0"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782" y="1128663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لأعضاء هيئة التّدريس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397" y="2599782"/>
            <a:ext cx="5376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معايير التّقييم</a:t>
            </a:r>
            <a:endParaRPr lang="en-US" sz="9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8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900" y="1921186"/>
            <a:ext cx="10515600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1- </a:t>
            </a:r>
            <a:r>
              <a:rPr lang="ar-SA" sz="2400" b="1" smtClean="0">
                <a:solidFill>
                  <a:srgbClr val="002060"/>
                </a:solidFill>
              </a:rPr>
              <a:t>تحضير </a:t>
            </a:r>
            <a:r>
              <a:rPr lang="ar-SA" sz="2400" b="1">
                <a:solidFill>
                  <a:srgbClr val="002060"/>
                </a:solidFill>
              </a:rPr>
              <a:t>ملخّصات </a:t>
            </a:r>
            <a:r>
              <a:rPr lang="ar-SA" sz="2400" b="1" smtClean="0">
                <a:solidFill>
                  <a:srgbClr val="002060"/>
                </a:solidFill>
              </a:rPr>
              <a:t>رقمي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ة </a:t>
            </a:r>
            <a:r>
              <a:rPr lang="ar-SA" sz="2400" b="1">
                <a:solidFill>
                  <a:srgbClr val="002060"/>
                </a:solidFill>
              </a:rPr>
              <a:t>ومطبوعة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جهّز إحصائي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ات محد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ثة </a:t>
            </a:r>
            <a:r>
              <a:rPr lang="ar-SA" sz="2400">
                <a:solidFill>
                  <a:srgbClr val="663300"/>
                </a:solidFill>
              </a:rPr>
              <a:t>(عدد أعضاء الهيئة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دريسي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ar-SA" sz="2400">
                <a:solidFill>
                  <a:srgbClr val="663300"/>
                </a:solidFill>
              </a:rPr>
              <a:t>، </a:t>
            </a:r>
            <a:r>
              <a:rPr lang="ar-SA" sz="2400" smtClean="0">
                <a:solidFill>
                  <a:srgbClr val="663300"/>
                </a:solidFill>
              </a:rPr>
              <a:t>المقر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رات</a:t>
            </a:r>
            <a:r>
              <a:rPr lang="ar-SA" sz="2400">
                <a:solidFill>
                  <a:srgbClr val="663300"/>
                </a:solidFill>
              </a:rPr>
              <a:t>، نسب </a:t>
            </a:r>
            <a:r>
              <a:rPr lang="ar-SA" sz="2400" smtClean="0">
                <a:solidFill>
                  <a:srgbClr val="663300"/>
                </a:solidFill>
              </a:rPr>
              <a:t>الن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جاح</a:t>
            </a:r>
            <a:r>
              <a:rPr lang="ar-SA" sz="2400">
                <a:solidFill>
                  <a:srgbClr val="663300"/>
                </a:solidFill>
              </a:rPr>
              <a:t>، رضا </a:t>
            </a:r>
            <a:r>
              <a:rPr lang="ar-SA" sz="2400" smtClean="0">
                <a:solidFill>
                  <a:srgbClr val="663300"/>
                </a:solidFill>
              </a:rPr>
              <a:t>الط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لبة</a:t>
            </a:r>
            <a:r>
              <a:rPr lang="ar-SA" sz="2400">
                <a:solidFill>
                  <a:srgbClr val="663300"/>
                </a:solidFill>
              </a:rPr>
              <a:t>، مخرجات البرامج)</a:t>
            </a:r>
            <a:r>
              <a:rPr lang="en-US" sz="2400" smtClean="0">
                <a:solidFill>
                  <a:srgbClr val="663300"/>
                </a:solidFill>
              </a:rPr>
              <a:t>.</a:t>
            </a:r>
            <a:endParaRPr lang="ar-JO" sz="2400" smtClean="0">
              <a:solidFill>
                <a:srgbClr val="66330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احتفظ </a:t>
            </a:r>
            <a:r>
              <a:rPr lang="ar-SA" sz="2400">
                <a:solidFill>
                  <a:srgbClr val="663300"/>
                </a:solidFill>
              </a:rPr>
              <a:t>بنسخ مختصرة من خطط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حسين </a:t>
            </a:r>
            <a:r>
              <a:rPr lang="ar-SA" sz="2400">
                <a:solidFill>
                  <a:srgbClr val="663300"/>
                </a:solidFill>
              </a:rPr>
              <a:t>وتقارير الأداء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2- </a:t>
            </a:r>
            <a:r>
              <a:rPr lang="ar-SA" sz="2400" b="1" smtClean="0">
                <a:solidFill>
                  <a:srgbClr val="002060"/>
                </a:solidFill>
              </a:rPr>
              <a:t>الإجابة </a:t>
            </a:r>
            <a:r>
              <a:rPr lang="ar-SA" sz="2400" b="1">
                <a:solidFill>
                  <a:srgbClr val="002060"/>
                </a:solidFill>
              </a:rPr>
              <a:t>من منطلق </a:t>
            </a:r>
            <a:r>
              <a:rPr lang="ar-SA" sz="2400" b="1" smtClean="0">
                <a:solidFill>
                  <a:srgbClr val="002060"/>
                </a:solidFill>
              </a:rPr>
              <a:t>قيادي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 ومؤس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سي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لا </a:t>
            </a:r>
            <a:r>
              <a:rPr lang="ar-SA" sz="2400">
                <a:solidFill>
                  <a:srgbClr val="663300"/>
                </a:solidFill>
              </a:rPr>
              <a:t>تُجب بصفة </a:t>
            </a:r>
            <a:r>
              <a:rPr lang="ar-SA" sz="2400" smtClean="0">
                <a:solidFill>
                  <a:srgbClr val="663300"/>
                </a:solidFill>
              </a:rPr>
              <a:t>شخصي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فقط؛ بل بصفتك </a:t>
            </a:r>
            <a:r>
              <a:rPr lang="ar-SA" sz="2400" smtClean="0">
                <a:solidFill>
                  <a:srgbClr val="663300"/>
                </a:solidFill>
              </a:rPr>
              <a:t>منس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قًا </a:t>
            </a:r>
            <a:r>
              <a:rPr lang="ar-SA" sz="2400">
                <a:solidFill>
                  <a:srgbClr val="663300"/>
                </a:solidFill>
              </a:rPr>
              <a:t>لجهود </a:t>
            </a:r>
            <a:r>
              <a:rPr lang="ar-SA" sz="2400" smtClean="0">
                <a:solidFill>
                  <a:srgbClr val="663300"/>
                </a:solidFill>
              </a:rPr>
              <a:t>جماعي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على مستوى القسم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300">
                <a:solidFill>
                  <a:srgbClr val="663300"/>
                </a:solidFill>
              </a:rPr>
              <a:t>مثال</a:t>
            </a:r>
            <a:r>
              <a:rPr lang="en-US" sz="2300" smtClean="0">
                <a:solidFill>
                  <a:srgbClr val="663300"/>
                </a:solidFill>
              </a:rPr>
              <a:t>:</a:t>
            </a:r>
            <a:r>
              <a:rPr lang="ar-JO" sz="2300" smtClean="0">
                <a:solidFill>
                  <a:srgbClr val="663300"/>
                </a:solidFill>
              </a:rPr>
              <a:t> </a:t>
            </a:r>
            <a:r>
              <a:rPr lang="en-US" sz="2300">
                <a:solidFill>
                  <a:srgbClr val="663300"/>
                </a:solidFill>
              </a:rPr>
              <a:t>"</a:t>
            </a:r>
            <a:r>
              <a:rPr lang="ar-SA" sz="2300" smtClean="0">
                <a:solidFill>
                  <a:srgbClr val="663300"/>
                </a:solidFill>
              </a:rPr>
              <a:t>يعتمد</a:t>
            </a:r>
            <a:r>
              <a:rPr lang="ar-JO" sz="2300" smtClean="0">
                <a:solidFill>
                  <a:srgbClr val="663300"/>
                </a:solidFill>
              </a:rPr>
              <a:t> </a:t>
            </a:r>
            <a:r>
              <a:rPr lang="ar-SA" sz="2300" smtClean="0">
                <a:solidFill>
                  <a:srgbClr val="663300"/>
                </a:solidFill>
              </a:rPr>
              <a:t>قسمنا دورة </a:t>
            </a:r>
            <a:r>
              <a:rPr lang="ar-SA" sz="2300">
                <a:solidFill>
                  <a:srgbClr val="663300"/>
                </a:solidFill>
              </a:rPr>
              <a:t>مراجعة </a:t>
            </a:r>
            <a:r>
              <a:rPr lang="ar-SA" sz="2300" smtClean="0">
                <a:solidFill>
                  <a:srgbClr val="663300"/>
                </a:solidFill>
              </a:rPr>
              <a:t>سنوي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ة للخط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ط</a:t>
            </a:r>
            <a:r>
              <a:rPr lang="ar-SA" sz="2300">
                <a:solidFill>
                  <a:srgbClr val="663300"/>
                </a:solidFill>
              </a:rPr>
              <a:t>، </a:t>
            </a:r>
            <a:r>
              <a:rPr lang="ar-SA" sz="2300" smtClean="0">
                <a:solidFill>
                  <a:srgbClr val="663300"/>
                </a:solidFill>
              </a:rPr>
              <a:t>وتتضم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ن </a:t>
            </a:r>
            <a:r>
              <a:rPr lang="ar-SA" sz="2300">
                <a:solidFill>
                  <a:srgbClr val="663300"/>
                </a:solidFill>
              </a:rPr>
              <a:t>مشاركة أعضاء الهيئة </a:t>
            </a:r>
            <a:r>
              <a:rPr lang="ar-JO" sz="2300" smtClean="0">
                <a:solidFill>
                  <a:srgbClr val="663300"/>
                </a:solidFill>
              </a:rPr>
              <a:t>التّدريسيّة وأصحاب العلاقة</a:t>
            </a:r>
            <a:r>
              <a:rPr lang="en-US" sz="2300" smtClean="0">
                <a:solidFill>
                  <a:srgbClr val="663300"/>
                </a:solidFill>
              </a:rPr>
              <a:t>."</a:t>
            </a:r>
            <a:endParaRPr lang="ar-JO" sz="230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6287" y="1128663"/>
            <a:ext cx="7956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لرؤساء الأقسام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040" y="1616382"/>
            <a:ext cx="10515600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3- </a:t>
            </a:r>
            <a:r>
              <a:rPr lang="ar-SA" sz="2400" b="1" smtClean="0">
                <a:solidFill>
                  <a:srgbClr val="002060"/>
                </a:solidFill>
              </a:rPr>
              <a:t>الر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بط </a:t>
            </a:r>
            <a:r>
              <a:rPr lang="ar-SA" sz="2400" b="1">
                <a:solidFill>
                  <a:srgbClr val="002060"/>
                </a:solidFill>
              </a:rPr>
              <a:t>بين خطط القسم والأهداف </a:t>
            </a:r>
            <a:r>
              <a:rPr lang="ar-SA" sz="2400" b="1" smtClean="0">
                <a:solidFill>
                  <a:srgbClr val="002060"/>
                </a:solidFill>
              </a:rPr>
              <a:t>المؤس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سي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ة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بيّن </a:t>
            </a:r>
            <a:r>
              <a:rPr lang="ar-SA" sz="2400">
                <a:solidFill>
                  <a:srgbClr val="663300"/>
                </a:solidFill>
              </a:rPr>
              <a:t>كيف تساهم أنشطة القسم في تحقيق غايات </a:t>
            </a:r>
            <a:r>
              <a:rPr lang="ar-SA" sz="2400" smtClean="0">
                <a:solidFill>
                  <a:srgbClr val="663300"/>
                </a:solidFill>
              </a:rPr>
              <a:t>الكلي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lvl="1" algn="just" rtl="1">
              <a:lnSpc>
                <a:spcPct val="150000"/>
              </a:lnSpc>
            </a:pPr>
            <a:r>
              <a:rPr lang="ar-SA" sz="2400">
                <a:solidFill>
                  <a:srgbClr val="663300"/>
                </a:solidFill>
              </a:rPr>
              <a:t>مثال</a:t>
            </a:r>
            <a:r>
              <a:rPr lang="en-US" sz="2400" smtClean="0">
                <a:solidFill>
                  <a:srgbClr val="663300"/>
                </a:solidFill>
              </a:rPr>
              <a:t>:</a:t>
            </a:r>
            <a:r>
              <a:rPr lang="ar-JO" sz="2400" smtClean="0">
                <a:solidFill>
                  <a:srgbClr val="663300"/>
                </a:solidFill>
              </a:rPr>
              <a:t> </a:t>
            </a:r>
            <a:r>
              <a:rPr lang="en-US" sz="2400" smtClean="0">
                <a:solidFill>
                  <a:srgbClr val="663300"/>
                </a:solidFill>
              </a:rPr>
              <a:t>"</a:t>
            </a:r>
            <a:r>
              <a:rPr lang="ar-SA" sz="2400">
                <a:solidFill>
                  <a:srgbClr val="663300"/>
                </a:solidFill>
              </a:rPr>
              <a:t>برنامج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دريب الميداني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لدينا يخدم غاية تعزيز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علّم 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جريبي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ضمن </a:t>
            </a:r>
            <a:r>
              <a:rPr lang="ar-SA" sz="2400" smtClean="0">
                <a:solidFill>
                  <a:srgbClr val="663300"/>
                </a:solidFill>
              </a:rPr>
              <a:t>الخط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الاستراتيجي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en-US" sz="2400">
                <a:solidFill>
                  <a:srgbClr val="663300"/>
                </a:solidFill>
              </a:rPr>
              <a:t>."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4- </a:t>
            </a:r>
            <a:r>
              <a:rPr lang="ar-SA" sz="2400" b="1" smtClean="0">
                <a:solidFill>
                  <a:srgbClr val="002060"/>
                </a:solidFill>
              </a:rPr>
              <a:t>إظهار </a:t>
            </a:r>
            <a:r>
              <a:rPr lang="ar-SA" sz="2400" b="1">
                <a:solidFill>
                  <a:srgbClr val="002060"/>
                </a:solidFill>
              </a:rPr>
              <a:t>المتابعة والاستجابة </a:t>
            </a:r>
            <a:r>
              <a:rPr lang="ar-SA" sz="2400" b="1" smtClean="0">
                <a:solidFill>
                  <a:srgbClr val="002060"/>
                </a:solidFill>
              </a:rPr>
              <a:t>للت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قييمات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أظهر </a:t>
            </a:r>
            <a:r>
              <a:rPr lang="ar-SA" sz="2400">
                <a:solidFill>
                  <a:srgbClr val="663300"/>
                </a:solidFill>
              </a:rPr>
              <a:t>كيف تستجيب لملاحظات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غذية الر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اجعة </a:t>
            </a:r>
            <a:r>
              <a:rPr lang="ar-SA" sz="2400">
                <a:solidFill>
                  <a:srgbClr val="663300"/>
                </a:solidFill>
              </a:rPr>
              <a:t>من </a:t>
            </a:r>
            <a:r>
              <a:rPr lang="ar-SA" sz="2400" smtClean="0">
                <a:solidFill>
                  <a:srgbClr val="663300"/>
                </a:solidFill>
              </a:rPr>
              <a:t>الط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لبة </a:t>
            </a:r>
            <a:r>
              <a:rPr lang="ar-SA" sz="2400">
                <a:solidFill>
                  <a:srgbClr val="663300"/>
                </a:solidFill>
              </a:rPr>
              <a:t>أو تقارير الجودة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400">
                <a:solidFill>
                  <a:srgbClr val="663300"/>
                </a:solidFill>
              </a:rPr>
              <a:t>مثال</a:t>
            </a:r>
            <a:r>
              <a:rPr lang="en-US" sz="2400" smtClean="0">
                <a:solidFill>
                  <a:srgbClr val="663300"/>
                </a:solidFill>
              </a:rPr>
              <a:t>:</a:t>
            </a:r>
            <a:r>
              <a:rPr lang="ar-JO" sz="2400" smtClean="0">
                <a:solidFill>
                  <a:srgbClr val="663300"/>
                </a:solidFill>
              </a:rPr>
              <a:t> </a:t>
            </a:r>
            <a:r>
              <a:rPr lang="en-US" sz="2400" smtClean="0">
                <a:solidFill>
                  <a:srgbClr val="663300"/>
                </a:solidFill>
              </a:rPr>
              <a:t>"</a:t>
            </a:r>
            <a:r>
              <a:rPr lang="ar-SA" sz="2400">
                <a:solidFill>
                  <a:srgbClr val="663300"/>
                </a:solidFill>
              </a:rPr>
              <a:t>بناء على نتائج تقييم المخرج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عل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مي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الأخير، أجرينا ورشة </a:t>
            </a:r>
            <a:r>
              <a:rPr lang="ar-SA" sz="2400" smtClean="0">
                <a:solidFill>
                  <a:srgbClr val="663300"/>
                </a:solidFill>
              </a:rPr>
              <a:t>تدريبي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لأعضاء </a:t>
            </a:r>
            <a:r>
              <a:rPr lang="ar-SA" sz="2400" smtClean="0">
                <a:solidFill>
                  <a:srgbClr val="663300"/>
                </a:solidFill>
              </a:rPr>
              <a:t>الهيئة</a:t>
            </a:r>
            <a:r>
              <a:rPr lang="ar-JO" sz="2400" smtClean="0">
                <a:solidFill>
                  <a:srgbClr val="663300"/>
                </a:solidFill>
              </a:rPr>
              <a:t> التّدريسيّة</a:t>
            </a:r>
            <a:r>
              <a:rPr lang="en-US" sz="2400" smtClean="0">
                <a:solidFill>
                  <a:srgbClr val="663300"/>
                </a:solidFill>
              </a:rPr>
              <a:t>."</a:t>
            </a:r>
            <a:endParaRPr lang="ar-JO" sz="2400" smtClean="0">
              <a:solidFill>
                <a:srgbClr val="663300"/>
              </a:solidFill>
            </a:endParaRP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5- </a:t>
            </a:r>
            <a:r>
              <a:rPr lang="ar-SA" sz="2400" b="1" smtClean="0">
                <a:solidFill>
                  <a:srgbClr val="002060"/>
                </a:solidFill>
              </a:rPr>
              <a:t>عرض </a:t>
            </a:r>
            <a:r>
              <a:rPr lang="ar-SA" sz="2400" b="1">
                <a:solidFill>
                  <a:srgbClr val="002060"/>
                </a:solidFill>
              </a:rPr>
              <a:t>الإنجازات والابتكار</a:t>
            </a:r>
            <a:r>
              <a:rPr lang="en-US" sz="2400" b="1">
                <a:solidFill>
                  <a:srgbClr val="002060"/>
                </a:solidFill>
              </a:rPr>
              <a:t>:</a:t>
            </a:r>
            <a:endParaRPr lang="en-US" sz="2400">
              <a:solidFill>
                <a:srgbClr val="002060"/>
              </a:solidFill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سل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ط الض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وء </a:t>
            </a:r>
            <a:r>
              <a:rPr lang="ar-SA" sz="2400">
                <a:solidFill>
                  <a:srgbClr val="663300"/>
                </a:solidFill>
              </a:rPr>
              <a:t>على مبادرات القسم: استحداث </a:t>
            </a:r>
            <a:r>
              <a:rPr lang="ar-JO" sz="2400" smtClean="0">
                <a:solidFill>
                  <a:srgbClr val="663300"/>
                </a:solidFill>
              </a:rPr>
              <a:t>برامج</a:t>
            </a:r>
            <a:r>
              <a:rPr lang="ar-SA" sz="2400" smtClean="0">
                <a:solidFill>
                  <a:srgbClr val="663300"/>
                </a:solidFill>
              </a:rPr>
              <a:t>، </a:t>
            </a:r>
            <a:r>
              <a:rPr lang="ar-JO" sz="2400" smtClean="0">
                <a:solidFill>
                  <a:srgbClr val="663300"/>
                </a:solidFill>
              </a:rPr>
              <a:t>تعديل خطط، </a:t>
            </a:r>
            <a:r>
              <a:rPr lang="ar-SA" sz="2400" smtClean="0">
                <a:solidFill>
                  <a:srgbClr val="663300"/>
                </a:solidFill>
              </a:rPr>
              <a:t>شراكات بحثي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ar-SA" sz="2400">
                <a:solidFill>
                  <a:srgbClr val="663300"/>
                </a:solidFill>
              </a:rPr>
              <a:t>، جوائز، </a:t>
            </a:r>
            <a:r>
              <a:rPr lang="ar-SA" sz="2400" smtClean="0">
                <a:solidFill>
                  <a:srgbClr val="663300"/>
                </a:solidFill>
              </a:rPr>
              <a:t>تمي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ز طلابي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en-US" sz="2400" smtClean="0">
                <a:solidFill>
                  <a:srgbClr val="663300"/>
                </a:solidFill>
              </a:rPr>
              <a:t>.</a:t>
            </a:r>
            <a:endParaRPr lang="ar-JO" sz="240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2147" y="1012118"/>
            <a:ext cx="7956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لرؤساء الأقسام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6371" y="1128663"/>
            <a:ext cx="8502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موعد المقابلة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 الأولى: الأربعاء 28-5-2025/ السّاعة 11.30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678" y="4418423"/>
            <a:ext cx="6032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rgbClr val="CC0000"/>
                </a:solidFill>
              </a:rPr>
              <a:t>يرجى التّواجد في الاستراحة السّاعة 10.45</a:t>
            </a:r>
          </a:p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مكان الاجتماع: قاعة العمادة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42100"/>
          <a:stretch/>
        </p:blipFill>
        <p:spPr>
          <a:xfrm>
            <a:off x="2310155" y="2405269"/>
            <a:ext cx="7832035" cy="1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r="6204" b="6529"/>
          <a:stretch/>
        </p:blipFill>
        <p:spPr>
          <a:xfrm>
            <a:off x="1197742" y="2061882"/>
            <a:ext cx="9810920" cy="1963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4422" y="1128663"/>
            <a:ext cx="8446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موعد المقابلة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 الثّانية: الأربعاء 28-5-2025/ السّاعة 11.30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900" y="4418423"/>
            <a:ext cx="60099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smtClean="0">
                <a:solidFill>
                  <a:srgbClr val="CC0000"/>
                </a:solidFill>
              </a:rPr>
              <a:t>يرجى التّواجد في الاستراحة السّاعة 11.15</a:t>
            </a:r>
          </a:p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مكان الاجتماع: قاعة العمادة</a:t>
            </a:r>
            <a:endParaRPr lang="ar-JO" sz="32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2999" y="1824334"/>
            <a:ext cx="980992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إنَّ تَعاونَكمُ الكريمَ وحُضورَكمُ الفاعلَ مَحلُّ كلِّ تقديرٍ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738" y="3315205"/>
            <a:ext cx="11168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ولنُنجِزْ بِمعيّتِكم هذا الاستحقاقَ المُهمَّ بنجاحٍ </a:t>
            </a:r>
            <a:r>
              <a:rPr lang="ar-JO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وتميّزٍ</a:t>
            </a:r>
            <a:endParaRPr lang="ar-JO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3304" y="1643985"/>
            <a:ext cx="9524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4000" b="1" smtClean="0">
                <a:solidFill>
                  <a:schemeClr val="accent2">
                    <a:lumMod val="50000"/>
                  </a:schemeClr>
                </a:solidFill>
              </a:rPr>
              <a:t>المعيار الأوّل: التّخطيط الاستراتيجيّ</a:t>
            </a:r>
          </a:p>
          <a:p>
            <a:pPr algn="r" rtl="1"/>
            <a:endParaRPr lang="ar-JO" smtClean="0"/>
          </a:p>
          <a:p>
            <a:pPr algn="r" rtl="1"/>
            <a:endParaRPr lang="ar-JO" b="1"/>
          </a:p>
          <a:p>
            <a:pPr algn="r" rtl="1">
              <a:lnSpc>
                <a:spcPct val="150000"/>
              </a:lnSpc>
            </a:pPr>
            <a:r>
              <a:rPr lang="ar-JO" sz="3600" b="1" smtClean="0">
                <a:solidFill>
                  <a:srgbClr val="002060"/>
                </a:solidFill>
              </a:rPr>
              <a:t>• الرّؤية والرّسالة والخطّة الاستراتيجيّة.</a:t>
            </a:r>
          </a:p>
          <a:p>
            <a:pPr algn="r" rtl="1">
              <a:lnSpc>
                <a:spcPct val="150000"/>
              </a:lnSpc>
            </a:pPr>
            <a:r>
              <a:rPr lang="ar-JO" sz="3600" b="1" smtClean="0">
                <a:solidFill>
                  <a:srgbClr val="663300"/>
                </a:solidFill>
              </a:rPr>
              <a:t>• التّوعية والمراجعة، وإدارة المخاطر.</a:t>
            </a:r>
          </a:p>
          <a:p>
            <a:pPr algn="r" rtl="1"/>
            <a:endParaRPr lang="ar-JO" smtClean="0"/>
          </a:p>
          <a:p>
            <a:pPr algn="r" rtl="1"/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1840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8762" y="1120001"/>
            <a:ext cx="95241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mtClean="0"/>
          </a:p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ctr" rtl="1"/>
            <a:endParaRPr lang="ar-JO" sz="2000" b="1" smtClean="0"/>
          </a:p>
          <a:p>
            <a:pPr algn="r" rtl="1">
              <a:lnSpc>
                <a:spcPct val="150000"/>
              </a:lnSpc>
            </a:pPr>
            <a:r>
              <a:rPr lang="ar-JO" sz="3200">
                <a:solidFill>
                  <a:srgbClr val="002060"/>
                </a:solidFill>
              </a:rPr>
              <a:t>•</a:t>
            </a:r>
            <a:r>
              <a:rPr lang="ar-JO" smtClean="0">
                <a:solidFill>
                  <a:srgbClr val="002060"/>
                </a:solidFill>
              </a:rPr>
              <a:t> </a:t>
            </a:r>
            <a:r>
              <a:rPr lang="ar-JO" sz="3200" smtClean="0">
                <a:solidFill>
                  <a:srgbClr val="002060"/>
                </a:solidFill>
              </a:rPr>
              <a:t>كيف تُسهم خططكم الدّراسيّة في تحقيق رؤية الكليّة؟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مدى اطلاعكم على الخطّة الاستراتيجيّة؟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يتمّ إشراككم في مراجعة أو تحديث الرّؤية والرّسالة؟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تنعكس القيم المؤسّسيّة في أدائكم الأكاديميّ والتّدريسيّ؟ </a:t>
            </a:r>
          </a:p>
          <a:p>
            <a:pPr algn="r" rtl="1">
              <a:lnSpc>
                <a:spcPct val="150000"/>
              </a:lnSpc>
            </a:pPr>
            <a:endParaRPr lang="ar-JO" sz="3200" smtClean="0"/>
          </a:p>
        </p:txBody>
      </p:sp>
    </p:spTree>
    <p:extLst>
      <p:ext uri="{BB962C8B-B14F-4D97-AF65-F5344CB8AC3E}">
        <p14:creationId xmlns:p14="http://schemas.microsoft.com/office/powerpoint/2010/main" val="29618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0136" y="1284390"/>
            <a:ext cx="103563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أسئلة متوقّعة  لرؤساء الأقسام:</a:t>
            </a:r>
          </a:p>
          <a:p>
            <a:pPr algn="ctr" rtl="1"/>
            <a:endParaRPr lang="ar-JO" sz="2400" b="1" smtClean="0"/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002060"/>
                </a:solidFill>
              </a:rPr>
              <a:t>• كيف تتابعون تنفيذ الأهداف الاستراتيجيّة؟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663300"/>
                </a:solidFill>
              </a:rPr>
              <a:t>• ما آليّة مراجعة وتحديث خطّة القسم؟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002060"/>
                </a:solidFill>
              </a:rPr>
              <a:t>• كيف يتمّ ربط خطط القسم بالغايات العامّة للمؤسّسة؟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663300"/>
                </a:solidFill>
              </a:rPr>
              <a:t>• ما الإجراءات المتّخذة عند رصد انحراف عن الخطّة التّنفيذيّة؟</a:t>
            </a:r>
            <a:endParaRPr lang="ar-JO" sz="36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431" y="1720840"/>
            <a:ext cx="924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المعيار الثّاني: الحوكمة</a:t>
            </a:r>
          </a:p>
          <a:p>
            <a:pPr algn="ctr" rtl="1"/>
            <a:endParaRPr lang="ar-JO" sz="3600" b="1" smtClean="0"/>
          </a:p>
          <a:p>
            <a:pPr algn="ctr" rtl="1"/>
            <a:r>
              <a:rPr lang="ar-JO" sz="3600" b="1" smtClean="0">
                <a:solidFill>
                  <a:srgbClr val="002060"/>
                </a:solidFill>
              </a:rPr>
              <a:t>السّياسات، الهياكل التّنظيميّة، المساءلة، النّزاهة.</a:t>
            </a:r>
          </a:p>
        </p:txBody>
      </p:sp>
    </p:spTree>
    <p:extLst>
      <p:ext uri="{BB962C8B-B14F-4D97-AF65-F5344CB8AC3E}">
        <p14:creationId xmlns:p14="http://schemas.microsoft.com/office/powerpoint/2010/main" val="399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731" y="1738770"/>
            <a:ext cx="959606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dirty="0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</a:t>
            </a:r>
            <a:r>
              <a:rPr lang="ar-JO" sz="3600" b="1" dirty="0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  <a:endParaRPr lang="ar-JO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ar-JO" dirty="0" smtClean="0"/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002060"/>
                </a:solidFill>
              </a:rPr>
              <a:t>• هل تصلكم التّعليمات والسّياسات بوضوح؟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663300"/>
                </a:solidFill>
              </a:rPr>
              <a:t>• كيف يتمّ إشراككم في اتّخاذ القرار؟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002060"/>
                </a:solidFill>
              </a:rPr>
              <a:t>• هل لديكم فهم واضح لهيكل الحوكمة وصلاحيّات المجالس المختلفة؟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663300"/>
                </a:solidFill>
              </a:rPr>
              <a:t>• ما مدى التزام المؤسّسة بمبدأ العدالة والشّفافية؟</a:t>
            </a:r>
          </a:p>
        </p:txBody>
      </p:sp>
    </p:spTree>
    <p:extLst>
      <p:ext uri="{BB962C8B-B14F-4D97-AF65-F5344CB8AC3E}">
        <p14:creationId xmlns:p14="http://schemas.microsoft.com/office/powerpoint/2010/main" val="28539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49" y="1751662"/>
            <a:ext cx="85207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آليّات تقييم أداء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chemeClr val="accent2">
                    <a:lumMod val="50000"/>
                  </a:schemeClr>
                </a:solidFill>
              </a:rPr>
              <a:t>• كيف يتمّ التّعامل مع الشّكاوى أو التّظلّمات؟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استقلاليّة القسم في اتّخاذ قراراته؟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chemeClr val="accent2">
                    <a:lumMod val="50000"/>
                  </a:schemeClr>
                </a:solidFill>
              </a:rPr>
              <a:t>• كيف يتمّ توثيق وتحديث الأوصاف الوظيفيّة؟</a:t>
            </a:r>
            <a:endParaRPr lang="ar-JO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KEWWX7CN5SVZ-27-157</_dlc_DocId>
    <_dlc_DocIdUrl xmlns="4c854669-c37d-4e1c-9895-ff9cd39da670">
      <Url>https://sites.ju.edu.jo/en/Pqmc/_layouts/15/DocIdRedir.aspx?ID=KEWWX7CN5SVZ-27-157</Url>
      <Description>KEWWX7CN5SVZ-27-157</Description>
    </_dlc_DocIdUrl>
  </documentManagement>
</p:properties>
</file>

<file path=customXml/itemProps1.xml><?xml version="1.0" encoding="utf-8"?>
<ds:datastoreItem xmlns:ds="http://schemas.openxmlformats.org/officeDocument/2006/customXml" ds:itemID="{63DF3C72-A939-425F-BEC5-0592F4CFAE38}"/>
</file>

<file path=customXml/itemProps2.xml><?xml version="1.0" encoding="utf-8"?>
<ds:datastoreItem xmlns:ds="http://schemas.openxmlformats.org/officeDocument/2006/customXml" ds:itemID="{3A2515C7-1C04-4617-A3CC-F82936A54D30}"/>
</file>

<file path=customXml/itemProps3.xml><?xml version="1.0" encoding="utf-8"?>
<ds:datastoreItem xmlns:ds="http://schemas.openxmlformats.org/officeDocument/2006/customXml" ds:itemID="{4ECA81A3-E5F1-404C-B142-5940E6E56FB6}"/>
</file>

<file path=customXml/itemProps4.xml><?xml version="1.0" encoding="utf-8"?>
<ds:datastoreItem xmlns:ds="http://schemas.openxmlformats.org/officeDocument/2006/customXml" ds:itemID="{1D7E60A9-F28C-4278-B0AA-8DEDCF000479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1233</Words>
  <Application>Microsoft Office PowerPoint</Application>
  <PresentationFormat>Widescreen</PresentationFormat>
  <Paragraphs>165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2025-05-26T16:18:35Z</dcterms:created>
  <dcterms:modified xsi:type="dcterms:W3CDTF">2025-10-28T14:05:06Z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  <property fmtid="{D5CDD505-2E9C-101B-9397-08002B2CF9AE}" pid="3" name="_dlc_DocIdItemGuid">
    <vt:lpwstr>cfe03a0e-7f71-4086-a614-d77dcc5fde96</vt:lpwstr>
  </property>
</Properties>
</file>