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5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13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14.xml" ContentType="application/vnd.openxmlformats-officedocument.presentationml.slide+xml"/>
  <Override PartName="/ppt/slides/slide12.xml" ContentType="application/vnd.openxmlformats-officedocument.presentationml.slide+xml"/>
  <Override PartName="/ppt/slides/slide10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1.xml" ContentType="application/vnd.openxmlformats-officedocument.presentationml.slide+xml"/>
  <Override PartName="/ppt/slides/slide6.xml" ContentType="application/vnd.openxmlformats-officedocument.presentationml.slide+xml"/>
  <Override PartName="/ppt/slides/slide9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9" r:id="rId4"/>
    <p:sldId id="287" r:id="rId5"/>
    <p:sldId id="269" r:id="rId6"/>
    <p:sldId id="268" r:id="rId7"/>
    <p:sldId id="258" r:id="rId8"/>
    <p:sldId id="270" r:id="rId9"/>
    <p:sldId id="271" r:id="rId10"/>
    <p:sldId id="259" r:id="rId11"/>
    <p:sldId id="272" r:id="rId12"/>
    <p:sldId id="273" r:id="rId13"/>
    <p:sldId id="260" r:id="rId14"/>
    <p:sldId id="274" r:id="rId15"/>
    <p:sldId id="275" r:id="rId16"/>
    <p:sldId id="261" r:id="rId17"/>
    <p:sldId id="276" r:id="rId18"/>
    <p:sldId id="277" r:id="rId19"/>
    <p:sldId id="262" r:id="rId20"/>
    <p:sldId id="263" r:id="rId21"/>
    <p:sldId id="278" r:id="rId22"/>
    <p:sldId id="264" r:id="rId23"/>
    <p:sldId id="279" r:id="rId24"/>
    <p:sldId id="280" r:id="rId25"/>
    <p:sldId id="265" r:id="rId26"/>
    <p:sldId id="281" r:id="rId27"/>
    <p:sldId id="282" r:id="rId28"/>
    <p:sldId id="266" r:id="rId29"/>
    <p:sldId id="283" r:id="rId30"/>
    <p:sldId id="284" r:id="rId31"/>
    <p:sldId id="285" r:id="rId32"/>
    <p:sldId id="286" r:id="rId33"/>
    <p:sldId id="288" r:id="rId34"/>
    <p:sldId id="267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CC330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68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ustomXml" Target="../customXml/item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ustomXml" Target="../customXml/item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C83B3-9506-436C-84F6-3FFFEA7351C1}" type="datetimeFigureOut">
              <a:rPr lang="en-US" smtClean="0"/>
              <a:t>10/28/2025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6E9D3-97A9-47B5-862B-23B043FBF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019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C83B3-9506-436C-84F6-3FFFEA7351C1}" type="datetimeFigureOut">
              <a:rPr lang="en-US" smtClean="0"/>
              <a:t>10/28/2025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6E9D3-97A9-47B5-862B-23B043FBF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996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C83B3-9506-436C-84F6-3FFFEA7351C1}" type="datetimeFigureOut">
              <a:rPr lang="en-US" smtClean="0"/>
              <a:t>10/28/2025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6E9D3-97A9-47B5-862B-23B043FBF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645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C83B3-9506-436C-84F6-3FFFEA7351C1}" type="datetimeFigureOut">
              <a:rPr lang="en-US" smtClean="0"/>
              <a:t>10/28/2025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6E9D3-97A9-47B5-862B-23B043FBF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218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C83B3-9506-436C-84F6-3FFFEA7351C1}" type="datetimeFigureOut">
              <a:rPr lang="en-US" smtClean="0"/>
              <a:t>10/28/2025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6E9D3-97A9-47B5-862B-23B043FBF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093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C83B3-9506-436C-84F6-3FFFEA7351C1}" type="datetimeFigureOut">
              <a:rPr lang="en-US" smtClean="0"/>
              <a:t>10/28/2025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6E9D3-97A9-47B5-862B-23B043FBF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76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C83B3-9506-436C-84F6-3FFFEA7351C1}" type="datetimeFigureOut">
              <a:rPr lang="en-US" smtClean="0"/>
              <a:t>10/28/2025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6E9D3-97A9-47B5-862B-23B043FBF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495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C83B3-9506-436C-84F6-3FFFEA7351C1}" type="datetimeFigureOut">
              <a:rPr lang="en-US" smtClean="0"/>
              <a:t>10/28/2025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6E9D3-97A9-47B5-862B-23B043FBF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525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C83B3-9506-436C-84F6-3FFFEA7351C1}" type="datetimeFigureOut">
              <a:rPr lang="en-US" smtClean="0"/>
              <a:t>10/28/2025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6E9D3-97A9-47B5-862B-23B043FBF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309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C83B3-9506-436C-84F6-3FFFEA7351C1}" type="datetimeFigureOut">
              <a:rPr lang="en-US" smtClean="0"/>
              <a:t>10/28/2025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6E9D3-97A9-47B5-862B-23B043FBF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360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C83B3-9506-436C-84F6-3FFFEA7351C1}" type="datetimeFigureOut">
              <a:rPr lang="en-US" smtClean="0"/>
              <a:t>10/28/2025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6E9D3-97A9-47B5-862B-23B043FBF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211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AC83B3-9506-436C-84F6-3FFFEA7351C1}" type="datetimeFigureOut">
              <a:rPr lang="en-US" smtClean="0"/>
              <a:t>10/28/2025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E6E9D3-97A9-47B5-862B-23B043FBF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059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7937" y="392937"/>
            <a:ext cx="8849960" cy="15718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7162" y="4146816"/>
            <a:ext cx="8783276" cy="286742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419888" y="2608742"/>
            <a:ext cx="93522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JO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زيارة لجنة الخبراء/ شهادة ضمان الجودة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09265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49348" y="1720840"/>
            <a:ext cx="8465906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JO" sz="3200" b="1" smtClean="0">
                <a:solidFill>
                  <a:schemeClr val="accent2">
                    <a:lumMod val="50000"/>
                  </a:schemeClr>
                </a:solidFill>
              </a:rPr>
              <a:t>المعيار الثّالث: البرامج الأكاديميّة</a:t>
            </a:r>
          </a:p>
          <a:p>
            <a:pPr algn="ctr" rtl="1"/>
            <a:endParaRPr lang="ar-JO" sz="2400" b="1" smtClean="0"/>
          </a:p>
          <a:p>
            <a:pPr algn="ctr" rtl="1"/>
            <a:endParaRPr lang="ar-JO" smtClean="0"/>
          </a:p>
          <a:p>
            <a:pPr algn="ctr" rtl="1"/>
            <a:r>
              <a:rPr lang="ar-JO" sz="3200" b="1" smtClean="0">
                <a:solidFill>
                  <a:srgbClr val="002060"/>
                </a:solidFill>
              </a:rPr>
              <a:t>استحداث وتطوير البرامج، الخطط الدّراسيّة، تقييم المخرجات.</a:t>
            </a:r>
          </a:p>
        </p:txBody>
      </p:sp>
    </p:spTree>
    <p:extLst>
      <p:ext uri="{BB962C8B-B14F-4D97-AF65-F5344CB8AC3E}">
        <p14:creationId xmlns:p14="http://schemas.microsoft.com/office/powerpoint/2010/main" val="2032639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19769" y="1577002"/>
            <a:ext cx="9205645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JO" sz="3200" b="1" smtClean="0">
                <a:solidFill>
                  <a:schemeClr val="accent2">
                    <a:lumMod val="50000"/>
                  </a:schemeClr>
                </a:solidFill>
              </a:rPr>
              <a:t>أسئلة متوقّعة لأعضاء هيئة التّدريس</a:t>
            </a:r>
          </a:p>
          <a:p>
            <a:pPr algn="ctr" rtl="1"/>
            <a:endParaRPr lang="ar-JO" sz="2400" smtClean="0"/>
          </a:p>
          <a:p>
            <a:pPr algn="r" rtl="1">
              <a:lnSpc>
                <a:spcPct val="150000"/>
              </a:lnSpc>
            </a:pPr>
            <a:r>
              <a:rPr lang="ar-JO" sz="3200" smtClean="0">
                <a:solidFill>
                  <a:srgbClr val="002060"/>
                </a:solidFill>
              </a:rPr>
              <a:t>• كيف تضمنون مواءمة المخرجات مع متطلّبات سوق العمل؟</a:t>
            </a:r>
          </a:p>
          <a:p>
            <a:pPr algn="r" rtl="1">
              <a:lnSpc>
                <a:spcPct val="150000"/>
              </a:lnSpc>
            </a:pPr>
            <a:r>
              <a:rPr lang="ar-JO" sz="3200" smtClean="0">
                <a:solidFill>
                  <a:srgbClr val="663300"/>
                </a:solidFill>
              </a:rPr>
              <a:t>• هل لديكم فرصة للمشاركة في تطوير الخطط الدّراسيّة؟</a:t>
            </a:r>
          </a:p>
          <a:p>
            <a:pPr algn="r" rtl="1">
              <a:lnSpc>
                <a:spcPct val="150000"/>
              </a:lnSpc>
            </a:pPr>
            <a:r>
              <a:rPr lang="ar-JO" sz="3200" smtClean="0">
                <a:solidFill>
                  <a:srgbClr val="002060"/>
                </a:solidFill>
              </a:rPr>
              <a:t>• كيف يتمّ إعلامكم بمستجدّات السّياسات الأكاديميّة؟</a:t>
            </a:r>
          </a:p>
          <a:p>
            <a:pPr algn="r" rtl="1">
              <a:lnSpc>
                <a:spcPct val="150000"/>
              </a:lnSpc>
            </a:pPr>
            <a:r>
              <a:rPr lang="ar-JO" sz="3200" smtClean="0">
                <a:solidFill>
                  <a:srgbClr val="663300"/>
                </a:solidFill>
              </a:rPr>
              <a:t>• هل تتمّ مراجعة مخرجات المقرّرات بشكل دوريّ؟ </a:t>
            </a:r>
            <a:endParaRPr lang="ar-JO" sz="3200">
              <a:solidFill>
                <a:srgbClr val="66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18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96593" y="1684980"/>
            <a:ext cx="10294705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JO" sz="3200" b="1" smtClean="0">
                <a:solidFill>
                  <a:schemeClr val="accent2">
                    <a:lumMod val="50000"/>
                  </a:schemeClr>
                </a:solidFill>
              </a:rPr>
              <a:t>أسئلة متوقّعة لرؤساء الأقسام</a:t>
            </a:r>
          </a:p>
          <a:p>
            <a:pPr algn="ctr" rtl="1">
              <a:lnSpc>
                <a:spcPct val="150000"/>
              </a:lnSpc>
            </a:pPr>
            <a:endParaRPr lang="ar-JO" smtClean="0"/>
          </a:p>
          <a:p>
            <a:pPr algn="r" rtl="1">
              <a:lnSpc>
                <a:spcPct val="150000"/>
              </a:lnSpc>
            </a:pPr>
            <a:r>
              <a:rPr lang="ar-JO" sz="3200" smtClean="0">
                <a:solidFill>
                  <a:srgbClr val="002060"/>
                </a:solidFill>
              </a:rPr>
              <a:t>• كيف تتمّ متابعة مخرجات البرامج؟</a:t>
            </a:r>
          </a:p>
          <a:p>
            <a:pPr algn="r" rtl="1">
              <a:lnSpc>
                <a:spcPct val="150000"/>
              </a:lnSpc>
            </a:pPr>
            <a:r>
              <a:rPr lang="ar-JO" sz="3200" smtClean="0">
                <a:solidFill>
                  <a:srgbClr val="663300"/>
                </a:solidFill>
              </a:rPr>
              <a:t>• ما الإجراءات المتّبعة لتقييم الخطط الدّراسيّة؟</a:t>
            </a:r>
          </a:p>
          <a:p>
            <a:pPr algn="r" rtl="1">
              <a:lnSpc>
                <a:spcPct val="150000"/>
              </a:lnSpc>
            </a:pPr>
            <a:r>
              <a:rPr lang="ar-JO" sz="3200" smtClean="0">
                <a:solidFill>
                  <a:srgbClr val="002060"/>
                </a:solidFill>
              </a:rPr>
              <a:t>• ما دور القسم في تطوير الخطط الدّراسيّة؟</a:t>
            </a:r>
          </a:p>
          <a:p>
            <a:pPr algn="r" rtl="1">
              <a:lnSpc>
                <a:spcPct val="150000"/>
              </a:lnSpc>
            </a:pPr>
            <a:r>
              <a:rPr lang="ar-JO" sz="3200" smtClean="0">
                <a:solidFill>
                  <a:srgbClr val="663300"/>
                </a:solidFill>
              </a:rPr>
              <a:t>• كيف يتمّ التّعامل مع التّغذية الرّاجعة من الطّلبة والخريجين؟</a:t>
            </a:r>
            <a:endParaRPr lang="ar-JO" sz="3200">
              <a:solidFill>
                <a:srgbClr val="66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468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95937" y="2090306"/>
            <a:ext cx="724670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JO" sz="3600" b="1" smtClean="0">
                <a:solidFill>
                  <a:schemeClr val="accent2">
                    <a:lumMod val="50000"/>
                  </a:schemeClr>
                </a:solidFill>
              </a:rPr>
              <a:t>المعيار الرّابع: البحث العلميّ والإيفاد والإبداعات</a:t>
            </a:r>
          </a:p>
          <a:p>
            <a:pPr algn="ctr" rtl="1"/>
            <a:endParaRPr lang="ar-JO" sz="3600" b="1" smtClean="0"/>
          </a:p>
          <a:p>
            <a:pPr algn="ctr" rtl="1"/>
            <a:r>
              <a:rPr lang="ar-JO" sz="3600" b="1" smtClean="0">
                <a:solidFill>
                  <a:srgbClr val="002060"/>
                </a:solidFill>
              </a:rPr>
              <a:t>دعم البحوث، الإيفاد، الإبداع العلميّ.</a:t>
            </a:r>
          </a:p>
        </p:txBody>
      </p:sp>
    </p:spTree>
    <p:extLst>
      <p:ext uri="{BB962C8B-B14F-4D97-AF65-F5344CB8AC3E}">
        <p14:creationId xmlns:p14="http://schemas.microsoft.com/office/powerpoint/2010/main" val="832358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02446" y="1648521"/>
            <a:ext cx="9010436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JO" sz="3200" b="1" smtClean="0">
                <a:solidFill>
                  <a:schemeClr val="accent2">
                    <a:lumMod val="50000"/>
                  </a:schemeClr>
                </a:solidFill>
              </a:rPr>
              <a:t>أسئلة متوقّعة لأعضاء هيئة التّدريس</a:t>
            </a:r>
          </a:p>
          <a:p>
            <a:pPr algn="r" rtl="1"/>
            <a:endParaRPr lang="ar-JO" smtClean="0"/>
          </a:p>
          <a:p>
            <a:pPr algn="r" rtl="1">
              <a:lnSpc>
                <a:spcPct val="150000"/>
              </a:lnSpc>
            </a:pPr>
            <a:r>
              <a:rPr lang="ar-JO" sz="3200" smtClean="0">
                <a:solidFill>
                  <a:srgbClr val="002060"/>
                </a:solidFill>
              </a:rPr>
              <a:t>• ما أشكال الدّعم المقدّمة لكم للبحث العلميّ؟</a:t>
            </a:r>
          </a:p>
          <a:p>
            <a:pPr algn="r" rtl="1">
              <a:lnSpc>
                <a:spcPct val="150000"/>
              </a:lnSpc>
            </a:pPr>
            <a:r>
              <a:rPr lang="ar-JO" sz="3200" smtClean="0">
                <a:solidFill>
                  <a:srgbClr val="663300"/>
                </a:solidFill>
              </a:rPr>
              <a:t>• هل تتوفّر آليّات تحفيز للنّشر؟</a:t>
            </a:r>
          </a:p>
          <a:p>
            <a:pPr algn="r" rtl="1">
              <a:lnSpc>
                <a:spcPct val="150000"/>
              </a:lnSpc>
            </a:pPr>
            <a:r>
              <a:rPr lang="ar-JO" sz="3200" smtClean="0">
                <a:solidFill>
                  <a:srgbClr val="002060"/>
                </a:solidFill>
              </a:rPr>
              <a:t>• ما مدى سهولة الوصول إلى مصادر البحث؟</a:t>
            </a:r>
          </a:p>
          <a:p>
            <a:pPr algn="r" rtl="1">
              <a:lnSpc>
                <a:spcPct val="150000"/>
              </a:lnSpc>
            </a:pPr>
            <a:r>
              <a:rPr lang="ar-JO" sz="3200" smtClean="0">
                <a:solidFill>
                  <a:srgbClr val="663300"/>
                </a:solidFill>
              </a:rPr>
              <a:t>• هل يتمّ إشراككم في الخطط البحثيّة السّنويّة؟ </a:t>
            </a:r>
            <a:endParaRPr lang="ar-JO" sz="3200">
              <a:solidFill>
                <a:srgbClr val="66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717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8789" y="1473857"/>
            <a:ext cx="9996755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JO" sz="3200" b="1" smtClean="0">
                <a:solidFill>
                  <a:schemeClr val="accent2">
                    <a:lumMod val="50000"/>
                  </a:schemeClr>
                </a:solidFill>
              </a:rPr>
              <a:t>أسئلة متوقّعة لرؤساء الأقسام</a:t>
            </a:r>
          </a:p>
          <a:p>
            <a:pPr algn="ctr" rtl="1"/>
            <a:endParaRPr lang="ar-JO" smtClean="0"/>
          </a:p>
          <a:p>
            <a:pPr algn="r" rtl="1">
              <a:lnSpc>
                <a:spcPct val="150000"/>
              </a:lnSpc>
            </a:pPr>
            <a:r>
              <a:rPr lang="ar-JO" sz="3200" smtClean="0">
                <a:solidFill>
                  <a:srgbClr val="002060"/>
                </a:solidFill>
              </a:rPr>
              <a:t>• ما معايير توزيع الدّعم البحثيّ؟</a:t>
            </a:r>
          </a:p>
          <a:p>
            <a:pPr algn="r" rtl="1">
              <a:lnSpc>
                <a:spcPct val="150000"/>
              </a:lnSpc>
            </a:pPr>
            <a:r>
              <a:rPr lang="ar-JO" sz="3200" smtClean="0">
                <a:solidFill>
                  <a:srgbClr val="663300"/>
                </a:solidFill>
              </a:rPr>
              <a:t>• كيف يتمّ ربط البحث العلميّ بأولويّات المجتمع المحلّيّ؟</a:t>
            </a:r>
          </a:p>
          <a:p>
            <a:pPr algn="r" rtl="1">
              <a:lnSpc>
                <a:spcPct val="150000"/>
              </a:lnSpc>
            </a:pPr>
            <a:r>
              <a:rPr lang="ar-JO" sz="3200" smtClean="0">
                <a:solidFill>
                  <a:srgbClr val="002060"/>
                </a:solidFill>
              </a:rPr>
              <a:t>• هل لدى القسم قاعدة بيانات للبحوث والأعمال المنشورة؟</a:t>
            </a:r>
          </a:p>
          <a:p>
            <a:pPr algn="r" rtl="1">
              <a:lnSpc>
                <a:spcPct val="150000"/>
              </a:lnSpc>
            </a:pPr>
            <a:r>
              <a:rPr lang="ar-JO" sz="3200" smtClean="0">
                <a:solidFill>
                  <a:srgbClr val="663300"/>
                </a:solidFill>
              </a:rPr>
              <a:t>• كيف يتمّ تحفيز الإبداع وبراءات الاختراع؟</a:t>
            </a:r>
            <a:endParaRPr lang="ar-JO" sz="3200">
              <a:solidFill>
                <a:srgbClr val="66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911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95928" y="1859340"/>
            <a:ext cx="82296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ar-JO" sz="3200" b="1" smtClean="0">
                <a:solidFill>
                  <a:schemeClr val="accent2">
                    <a:lumMod val="50000"/>
                  </a:schemeClr>
                </a:solidFill>
              </a:rPr>
              <a:t>المعيار الخامس: المصادر الماليّة والمادّيّة والبشريّة</a:t>
            </a:r>
          </a:p>
          <a:p>
            <a:pPr algn="ctr" rtl="1">
              <a:lnSpc>
                <a:spcPct val="150000"/>
              </a:lnSpc>
            </a:pPr>
            <a:endParaRPr lang="ar-JO" sz="2000" b="1" smtClean="0"/>
          </a:p>
          <a:p>
            <a:pPr algn="ctr" rtl="1">
              <a:lnSpc>
                <a:spcPct val="150000"/>
              </a:lnSpc>
            </a:pPr>
            <a:r>
              <a:rPr lang="ar-JO" sz="3200" b="1" smtClean="0">
                <a:solidFill>
                  <a:srgbClr val="002060"/>
                </a:solidFill>
              </a:rPr>
              <a:t>التّمويل، المرافق، الموارد البشريّة.</a:t>
            </a:r>
          </a:p>
        </p:txBody>
      </p:sp>
    </p:spTree>
    <p:extLst>
      <p:ext uri="{BB962C8B-B14F-4D97-AF65-F5344CB8AC3E}">
        <p14:creationId xmlns:p14="http://schemas.microsoft.com/office/powerpoint/2010/main" val="2063724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62535" y="1561389"/>
            <a:ext cx="9431677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JO" sz="3200" b="1" smtClean="0">
                <a:solidFill>
                  <a:schemeClr val="accent2">
                    <a:lumMod val="50000"/>
                  </a:schemeClr>
                </a:solidFill>
              </a:rPr>
              <a:t>أسئلة متوقّعة  لأعضاء هيئة التدريس</a:t>
            </a:r>
          </a:p>
          <a:p>
            <a:pPr algn="ctr" rtl="1"/>
            <a:endParaRPr lang="ar-JO" b="1" smtClean="0"/>
          </a:p>
          <a:p>
            <a:pPr algn="r" rtl="1">
              <a:lnSpc>
                <a:spcPct val="150000"/>
              </a:lnSpc>
            </a:pPr>
            <a:r>
              <a:rPr lang="ar-JO" sz="3200" smtClean="0">
                <a:solidFill>
                  <a:srgbClr val="002060"/>
                </a:solidFill>
              </a:rPr>
              <a:t>• هل لديكم ملاحظات على بيئة العمل؟</a:t>
            </a:r>
          </a:p>
          <a:p>
            <a:pPr algn="r" rtl="1">
              <a:lnSpc>
                <a:spcPct val="150000"/>
              </a:lnSpc>
            </a:pPr>
            <a:r>
              <a:rPr lang="ar-JO" sz="3200" smtClean="0">
                <a:solidFill>
                  <a:srgbClr val="663300"/>
                </a:solidFill>
              </a:rPr>
              <a:t>• كيف يتمّ دعم تطوّركم المهنيّ؟</a:t>
            </a:r>
          </a:p>
          <a:p>
            <a:pPr algn="r" rtl="1">
              <a:lnSpc>
                <a:spcPct val="150000"/>
              </a:lnSpc>
            </a:pPr>
            <a:r>
              <a:rPr lang="ar-JO" sz="3200" smtClean="0">
                <a:solidFill>
                  <a:srgbClr val="002060"/>
                </a:solidFill>
              </a:rPr>
              <a:t>• ما مدى توافر مصادر التّعلّم والتّقنيات الحديثة؟</a:t>
            </a:r>
          </a:p>
          <a:p>
            <a:pPr algn="r" rtl="1">
              <a:lnSpc>
                <a:spcPct val="150000"/>
              </a:lnSpc>
            </a:pPr>
            <a:r>
              <a:rPr lang="ar-JO" sz="3200" smtClean="0">
                <a:solidFill>
                  <a:srgbClr val="663300"/>
                </a:solidFill>
              </a:rPr>
              <a:t>• هل يتمّ إشراككم في تحديد احتياجاتكم المهنيّة؟ </a:t>
            </a:r>
            <a:endParaRPr lang="ar-JO" sz="3200">
              <a:solidFill>
                <a:srgbClr val="66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680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93289" y="1458648"/>
            <a:ext cx="9750175" cy="39549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JO" sz="3200" b="1" smtClean="0">
                <a:solidFill>
                  <a:schemeClr val="accent2">
                    <a:lumMod val="50000"/>
                  </a:schemeClr>
                </a:solidFill>
              </a:rPr>
              <a:t>أسئلة متوقّعة لرؤساء الأقسام</a:t>
            </a:r>
          </a:p>
          <a:p>
            <a:pPr algn="ctr" rtl="1">
              <a:lnSpc>
                <a:spcPct val="150000"/>
              </a:lnSpc>
            </a:pPr>
            <a:endParaRPr lang="ar-JO" sz="1200" smtClean="0"/>
          </a:p>
          <a:p>
            <a:pPr algn="r" rtl="1">
              <a:lnSpc>
                <a:spcPct val="150000"/>
              </a:lnSpc>
            </a:pPr>
            <a:r>
              <a:rPr lang="ar-JO" sz="3200" smtClean="0">
                <a:solidFill>
                  <a:srgbClr val="002060"/>
                </a:solidFill>
              </a:rPr>
              <a:t>• ما آليّات تحديد الاحتياجات البشريّة والمادّيّة؟</a:t>
            </a:r>
          </a:p>
          <a:p>
            <a:pPr algn="r" rtl="1">
              <a:lnSpc>
                <a:spcPct val="150000"/>
              </a:lnSpc>
            </a:pPr>
            <a:r>
              <a:rPr lang="ar-JO" sz="3200" smtClean="0">
                <a:solidFill>
                  <a:srgbClr val="663300"/>
                </a:solidFill>
              </a:rPr>
              <a:t>• هل تُستخدم استبانات رضا الكادر؟</a:t>
            </a:r>
          </a:p>
          <a:p>
            <a:pPr algn="r" rtl="1">
              <a:lnSpc>
                <a:spcPct val="150000"/>
              </a:lnSpc>
            </a:pPr>
            <a:r>
              <a:rPr lang="ar-JO" sz="3200" smtClean="0">
                <a:solidFill>
                  <a:srgbClr val="002060"/>
                </a:solidFill>
              </a:rPr>
              <a:t>• كيف يتمّ التّخطيط للموارد الماليّة في القسم؟</a:t>
            </a:r>
          </a:p>
          <a:p>
            <a:pPr algn="r" rtl="1">
              <a:lnSpc>
                <a:spcPct val="150000"/>
              </a:lnSpc>
            </a:pPr>
            <a:r>
              <a:rPr lang="ar-JO" sz="3200" smtClean="0">
                <a:solidFill>
                  <a:srgbClr val="663300"/>
                </a:solidFill>
              </a:rPr>
              <a:t>• ما الإجراءات لتحسين بيئة العمل؟</a:t>
            </a:r>
            <a:endParaRPr lang="ar-JO" sz="3200">
              <a:solidFill>
                <a:srgbClr val="66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748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0" y="1720840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1"/>
            <a:r>
              <a:rPr lang="ar-JO" sz="3200" b="1" smtClean="0">
                <a:solidFill>
                  <a:schemeClr val="accent2">
                    <a:lumMod val="50000"/>
                  </a:schemeClr>
                </a:solidFill>
              </a:rPr>
              <a:t>المعيار السّادس: الخدمات الطّلابيّة</a:t>
            </a:r>
          </a:p>
          <a:p>
            <a:pPr algn="ctr" rtl="1"/>
            <a:endParaRPr lang="ar-JO" sz="3200" b="1" smtClean="0"/>
          </a:p>
          <a:p>
            <a:pPr algn="ctr" rtl="1"/>
            <a:r>
              <a:rPr lang="ar-JO" sz="3200" b="1" smtClean="0">
                <a:solidFill>
                  <a:srgbClr val="002060"/>
                </a:solidFill>
              </a:rPr>
              <a:t>الإرشاد، الأنشطة، المنح، الخرّيجون.</a:t>
            </a:r>
            <a:endParaRPr lang="ar-JO" sz="3200" b="1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885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60463" y="2599782"/>
            <a:ext cx="637866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JO" sz="96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شكرًا لحضوركم</a:t>
            </a:r>
            <a:endParaRPr lang="en-US" sz="9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63920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28110" y="1350970"/>
            <a:ext cx="9462500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JO" sz="3200" b="1" smtClean="0">
                <a:solidFill>
                  <a:schemeClr val="accent2">
                    <a:lumMod val="50000"/>
                  </a:schemeClr>
                </a:solidFill>
              </a:rPr>
              <a:t>أسئلة  متوقّعة لأعضاء هيئة التّدريس</a:t>
            </a:r>
          </a:p>
          <a:p>
            <a:pPr algn="ctr" rtl="1"/>
            <a:endParaRPr lang="ar-JO" sz="2000" smtClean="0"/>
          </a:p>
          <a:p>
            <a:pPr algn="r" rtl="1">
              <a:lnSpc>
                <a:spcPct val="150000"/>
              </a:lnSpc>
            </a:pPr>
            <a:r>
              <a:rPr lang="ar-JO" sz="3200" smtClean="0">
                <a:solidFill>
                  <a:srgbClr val="002060"/>
                </a:solidFill>
              </a:rPr>
              <a:t>• كيف تساهمون في التّوجيه والإرشاد الطّلابيّ؟</a:t>
            </a:r>
          </a:p>
          <a:p>
            <a:pPr algn="r" rtl="1">
              <a:lnSpc>
                <a:spcPct val="150000"/>
              </a:lnSpc>
            </a:pPr>
            <a:r>
              <a:rPr lang="ar-JO" sz="3200" smtClean="0">
                <a:solidFill>
                  <a:srgbClr val="663300"/>
                </a:solidFill>
              </a:rPr>
              <a:t>• هل يتمّ تدريبكم على التّعامل مع التّحدّيات الطّلابيّة؟</a:t>
            </a:r>
          </a:p>
          <a:p>
            <a:pPr algn="r" rtl="1">
              <a:lnSpc>
                <a:spcPct val="150000"/>
              </a:lnSpc>
            </a:pPr>
            <a:r>
              <a:rPr lang="ar-JO" sz="3200" smtClean="0">
                <a:solidFill>
                  <a:srgbClr val="002060"/>
                </a:solidFill>
              </a:rPr>
              <a:t>• ما مدى تواصلكم مع وحدة الإرشاد الطّلابيّ؟</a:t>
            </a:r>
          </a:p>
          <a:p>
            <a:pPr algn="r" rtl="1">
              <a:lnSpc>
                <a:spcPct val="150000"/>
              </a:lnSpc>
            </a:pPr>
            <a:r>
              <a:rPr lang="ar-JO" sz="3200" smtClean="0">
                <a:solidFill>
                  <a:srgbClr val="663300"/>
                </a:solidFill>
              </a:rPr>
              <a:t>• هل تساهمون في دعم الطّلبة ذوي الاحتياجات الخاصّة؟     </a:t>
            </a:r>
            <a:endParaRPr lang="ar-JO" sz="3200">
              <a:solidFill>
                <a:srgbClr val="66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26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48656" y="1720840"/>
            <a:ext cx="9154274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JO" sz="3200" b="1" smtClean="0">
                <a:solidFill>
                  <a:schemeClr val="accent2">
                    <a:lumMod val="50000"/>
                  </a:schemeClr>
                </a:solidFill>
              </a:rPr>
              <a:t>أسئلة متوقّعة لرؤساء الأقسام</a:t>
            </a:r>
          </a:p>
          <a:p>
            <a:pPr algn="ctr" rtl="1"/>
            <a:endParaRPr lang="ar-JO" sz="2000" b="1" smtClean="0"/>
          </a:p>
          <a:p>
            <a:pPr algn="r" rtl="1">
              <a:lnSpc>
                <a:spcPct val="150000"/>
              </a:lnSpc>
            </a:pPr>
            <a:r>
              <a:rPr lang="ar-JO" sz="3200" smtClean="0">
                <a:solidFill>
                  <a:srgbClr val="002060"/>
                </a:solidFill>
              </a:rPr>
              <a:t>• ما مستوى رضا الطّلبة عن الخدمات؟</a:t>
            </a:r>
          </a:p>
          <a:p>
            <a:pPr algn="r" rtl="1">
              <a:lnSpc>
                <a:spcPct val="150000"/>
              </a:lnSpc>
            </a:pPr>
            <a:r>
              <a:rPr lang="ar-JO" sz="3200" smtClean="0">
                <a:solidFill>
                  <a:srgbClr val="663300"/>
                </a:solidFill>
              </a:rPr>
              <a:t>• كيف يتمّ توظيف التّغذية الرّاجعة لتطوير الإرشاد؟</a:t>
            </a:r>
          </a:p>
          <a:p>
            <a:pPr algn="r" rtl="1">
              <a:lnSpc>
                <a:spcPct val="150000"/>
              </a:lnSpc>
            </a:pPr>
            <a:r>
              <a:rPr lang="ar-JO" sz="3200" smtClean="0">
                <a:solidFill>
                  <a:srgbClr val="002060"/>
                </a:solidFill>
              </a:rPr>
              <a:t>• ما مدى تكامل الخدمات الأكاديميّة والمساندة؟</a:t>
            </a:r>
          </a:p>
          <a:p>
            <a:pPr algn="r" rtl="1">
              <a:lnSpc>
                <a:spcPct val="150000"/>
              </a:lnSpc>
            </a:pPr>
            <a:r>
              <a:rPr lang="ar-JO" sz="3200" smtClean="0">
                <a:solidFill>
                  <a:srgbClr val="663300"/>
                </a:solidFill>
              </a:rPr>
              <a:t>• كيف يتابع القسم الخريجين بعد التّخرّج؟</a:t>
            </a:r>
            <a:endParaRPr lang="ar-JO" sz="3200">
              <a:solidFill>
                <a:srgbClr val="66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5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72235" y="1671991"/>
            <a:ext cx="774550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JO" sz="3200" b="1">
                <a:solidFill>
                  <a:schemeClr val="accent2">
                    <a:lumMod val="50000"/>
                  </a:schemeClr>
                </a:solidFill>
              </a:rPr>
              <a:t>المعيار </a:t>
            </a:r>
            <a:r>
              <a:rPr lang="ar-JO" sz="3200" b="1" smtClean="0">
                <a:solidFill>
                  <a:schemeClr val="accent2">
                    <a:lumMod val="50000"/>
                  </a:schemeClr>
                </a:solidFill>
              </a:rPr>
              <a:t>السّابع</a:t>
            </a:r>
            <a:r>
              <a:rPr lang="ar-JO" sz="3200" b="1">
                <a:solidFill>
                  <a:schemeClr val="accent2">
                    <a:lumMod val="50000"/>
                  </a:schemeClr>
                </a:solidFill>
              </a:rPr>
              <a:t>: خدمة المجتمع والعلاقات </a:t>
            </a:r>
            <a:r>
              <a:rPr lang="ar-JO" sz="3200" b="1" smtClean="0">
                <a:solidFill>
                  <a:schemeClr val="accent2">
                    <a:lumMod val="50000"/>
                  </a:schemeClr>
                </a:solidFill>
              </a:rPr>
              <a:t>الخارجيّة</a:t>
            </a:r>
          </a:p>
          <a:p>
            <a:pPr algn="ctr" rtl="1"/>
            <a:endParaRPr lang="ar-JO" sz="3200" b="1"/>
          </a:p>
          <a:p>
            <a:pPr algn="ctr" rtl="1"/>
            <a:r>
              <a:rPr lang="ar-JO" sz="3200" b="1" smtClean="0">
                <a:solidFill>
                  <a:srgbClr val="002060"/>
                </a:solidFill>
              </a:rPr>
              <a:t>شراكة </a:t>
            </a:r>
            <a:r>
              <a:rPr lang="ar-JO" sz="3200" b="1">
                <a:solidFill>
                  <a:srgbClr val="002060"/>
                </a:solidFill>
              </a:rPr>
              <a:t>المجتمع، </a:t>
            </a:r>
            <a:r>
              <a:rPr lang="ar-JO" sz="3200" b="1" smtClean="0">
                <a:solidFill>
                  <a:srgbClr val="002060"/>
                </a:solidFill>
              </a:rPr>
              <a:t>التّعاون الخارجيّ.</a:t>
            </a:r>
            <a:endParaRPr lang="ar-JO" sz="3200" b="1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338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19199" y="1537518"/>
            <a:ext cx="9932894" cy="386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JO" sz="3200" b="1" smtClean="0">
                <a:solidFill>
                  <a:schemeClr val="accent2">
                    <a:lumMod val="50000"/>
                  </a:schemeClr>
                </a:solidFill>
              </a:rPr>
              <a:t>أسئلة متوقّعة لأعضاء </a:t>
            </a:r>
            <a:r>
              <a:rPr lang="ar-JO" sz="3200" b="1">
                <a:solidFill>
                  <a:schemeClr val="accent2">
                    <a:lumMod val="50000"/>
                  </a:schemeClr>
                </a:solidFill>
              </a:rPr>
              <a:t>هيئة </a:t>
            </a:r>
            <a:r>
              <a:rPr lang="ar-JO" sz="3200" b="1" smtClean="0">
                <a:solidFill>
                  <a:schemeClr val="accent2">
                    <a:lumMod val="50000"/>
                  </a:schemeClr>
                </a:solidFill>
              </a:rPr>
              <a:t>التّدريس</a:t>
            </a:r>
          </a:p>
          <a:p>
            <a:pPr algn="ctr" rtl="1">
              <a:lnSpc>
                <a:spcPct val="150000"/>
              </a:lnSpc>
            </a:pPr>
            <a:endParaRPr lang="ar-JO" sz="1400" smtClean="0"/>
          </a:p>
          <a:p>
            <a:pPr algn="r" rtl="1">
              <a:lnSpc>
                <a:spcPct val="150000"/>
              </a:lnSpc>
            </a:pPr>
            <a:r>
              <a:rPr lang="ar-JO" sz="3200" smtClean="0">
                <a:solidFill>
                  <a:srgbClr val="002060"/>
                </a:solidFill>
              </a:rPr>
              <a:t>• هل </a:t>
            </a:r>
            <a:r>
              <a:rPr lang="ar-JO" sz="3200">
                <a:solidFill>
                  <a:srgbClr val="002060"/>
                </a:solidFill>
              </a:rPr>
              <a:t>شاركتم في مبادرات </a:t>
            </a:r>
            <a:r>
              <a:rPr lang="ar-JO" sz="3200" smtClean="0">
                <a:solidFill>
                  <a:srgbClr val="002060"/>
                </a:solidFill>
              </a:rPr>
              <a:t>مجتمعيّة </a:t>
            </a:r>
            <a:r>
              <a:rPr lang="ar-JO" sz="3200">
                <a:solidFill>
                  <a:srgbClr val="002060"/>
                </a:solidFill>
              </a:rPr>
              <a:t>أو أنشطة </a:t>
            </a:r>
            <a:r>
              <a:rPr lang="ar-JO" sz="3200" smtClean="0">
                <a:solidFill>
                  <a:srgbClr val="002060"/>
                </a:solidFill>
              </a:rPr>
              <a:t>تطوعيّة</a:t>
            </a:r>
            <a:r>
              <a:rPr lang="ar-JO" sz="3200">
                <a:solidFill>
                  <a:srgbClr val="002060"/>
                </a:solidFill>
              </a:rPr>
              <a:t>؟</a:t>
            </a:r>
          </a:p>
          <a:p>
            <a:pPr algn="r" rtl="1">
              <a:lnSpc>
                <a:spcPct val="150000"/>
              </a:lnSpc>
            </a:pPr>
            <a:r>
              <a:rPr lang="ar-JO" sz="3200" smtClean="0">
                <a:solidFill>
                  <a:srgbClr val="663300"/>
                </a:solidFill>
              </a:rPr>
              <a:t>• كيف </a:t>
            </a:r>
            <a:r>
              <a:rPr lang="ar-JO" sz="3200">
                <a:solidFill>
                  <a:srgbClr val="663300"/>
                </a:solidFill>
              </a:rPr>
              <a:t>تربطون البحث </a:t>
            </a:r>
            <a:r>
              <a:rPr lang="ar-JO" sz="3200" smtClean="0">
                <a:solidFill>
                  <a:srgbClr val="663300"/>
                </a:solidFill>
              </a:rPr>
              <a:t>العلميّ </a:t>
            </a:r>
            <a:r>
              <a:rPr lang="ar-JO" sz="3200">
                <a:solidFill>
                  <a:srgbClr val="663300"/>
                </a:solidFill>
              </a:rPr>
              <a:t>بخدمة المجتمع؟</a:t>
            </a:r>
          </a:p>
          <a:p>
            <a:pPr algn="r" rtl="1">
              <a:lnSpc>
                <a:spcPct val="150000"/>
              </a:lnSpc>
            </a:pPr>
            <a:r>
              <a:rPr lang="ar-JO" sz="3200" smtClean="0">
                <a:solidFill>
                  <a:srgbClr val="002060"/>
                </a:solidFill>
              </a:rPr>
              <a:t>• هل </a:t>
            </a:r>
            <a:r>
              <a:rPr lang="ar-JO" sz="3200">
                <a:solidFill>
                  <a:srgbClr val="002060"/>
                </a:solidFill>
              </a:rPr>
              <a:t>لديكم شراكات مع </a:t>
            </a:r>
            <a:r>
              <a:rPr lang="ar-JO" sz="3200" smtClean="0">
                <a:solidFill>
                  <a:srgbClr val="002060"/>
                </a:solidFill>
              </a:rPr>
              <a:t>منظّمات محلّيّة</a:t>
            </a:r>
            <a:r>
              <a:rPr lang="ar-JO" sz="3200">
                <a:solidFill>
                  <a:srgbClr val="002060"/>
                </a:solidFill>
              </a:rPr>
              <a:t>؟</a:t>
            </a:r>
          </a:p>
          <a:p>
            <a:pPr algn="r" rtl="1">
              <a:lnSpc>
                <a:spcPct val="150000"/>
              </a:lnSpc>
            </a:pPr>
            <a:r>
              <a:rPr lang="ar-JO" sz="3200" smtClean="0">
                <a:solidFill>
                  <a:srgbClr val="663300"/>
                </a:solidFill>
              </a:rPr>
              <a:t>• ما </a:t>
            </a:r>
            <a:r>
              <a:rPr lang="ar-JO" sz="3200">
                <a:solidFill>
                  <a:srgbClr val="663300"/>
                </a:solidFill>
              </a:rPr>
              <a:t>دوركم في المؤتمرات </a:t>
            </a:r>
            <a:r>
              <a:rPr lang="ar-JO" sz="3200" smtClean="0">
                <a:solidFill>
                  <a:srgbClr val="663300"/>
                </a:solidFill>
              </a:rPr>
              <a:t>المجتمعيّة؟</a:t>
            </a:r>
            <a:endParaRPr lang="ar-JO" sz="3200">
              <a:solidFill>
                <a:srgbClr val="66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360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04682" y="1582341"/>
            <a:ext cx="8686800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JO" sz="3200" b="1" smtClean="0">
                <a:solidFill>
                  <a:schemeClr val="accent2">
                    <a:lumMod val="50000"/>
                  </a:schemeClr>
                </a:solidFill>
              </a:rPr>
              <a:t>أسئلة متوقّعة </a:t>
            </a:r>
            <a:r>
              <a:rPr lang="ar-JO" sz="3200" b="1">
                <a:solidFill>
                  <a:schemeClr val="accent2">
                    <a:lumMod val="50000"/>
                  </a:schemeClr>
                </a:solidFill>
              </a:rPr>
              <a:t>لرؤساء </a:t>
            </a:r>
            <a:r>
              <a:rPr lang="ar-JO" sz="3200" b="1" smtClean="0">
                <a:solidFill>
                  <a:schemeClr val="accent2">
                    <a:lumMod val="50000"/>
                  </a:schemeClr>
                </a:solidFill>
              </a:rPr>
              <a:t>الأقسام</a:t>
            </a:r>
          </a:p>
          <a:p>
            <a:pPr algn="ctr" rtl="1"/>
            <a:endParaRPr lang="ar-JO" sz="2000"/>
          </a:p>
          <a:p>
            <a:pPr algn="r" rtl="1">
              <a:lnSpc>
                <a:spcPct val="150000"/>
              </a:lnSpc>
            </a:pPr>
            <a:r>
              <a:rPr lang="ar-JO" sz="3200" smtClean="0">
                <a:solidFill>
                  <a:srgbClr val="002060"/>
                </a:solidFill>
              </a:rPr>
              <a:t>• ما الشّراكات المجتمعيّة والدّوليّة </a:t>
            </a:r>
            <a:r>
              <a:rPr lang="ar-JO" sz="3200">
                <a:solidFill>
                  <a:srgbClr val="002060"/>
                </a:solidFill>
              </a:rPr>
              <a:t>التي يقودها القسم؟</a:t>
            </a:r>
          </a:p>
          <a:p>
            <a:pPr algn="r" rtl="1">
              <a:lnSpc>
                <a:spcPct val="150000"/>
              </a:lnSpc>
            </a:pPr>
            <a:r>
              <a:rPr lang="ar-JO" sz="3200" smtClean="0">
                <a:solidFill>
                  <a:srgbClr val="663300"/>
                </a:solidFill>
              </a:rPr>
              <a:t>• كيف يتمّ </a:t>
            </a:r>
            <a:r>
              <a:rPr lang="ar-JO" sz="3200">
                <a:solidFill>
                  <a:srgbClr val="663300"/>
                </a:solidFill>
              </a:rPr>
              <a:t>قياس أثر مشاركة القسم في خدمة المجتمع؟</a:t>
            </a:r>
          </a:p>
          <a:p>
            <a:pPr algn="r" rtl="1">
              <a:lnSpc>
                <a:spcPct val="150000"/>
              </a:lnSpc>
            </a:pPr>
            <a:r>
              <a:rPr lang="ar-JO" sz="3200" smtClean="0">
                <a:solidFill>
                  <a:srgbClr val="002060"/>
                </a:solidFill>
              </a:rPr>
              <a:t>• ما </a:t>
            </a:r>
            <a:r>
              <a:rPr lang="ar-JO" sz="3200">
                <a:solidFill>
                  <a:srgbClr val="002060"/>
                </a:solidFill>
              </a:rPr>
              <a:t>خطط القسم لتعزيز </a:t>
            </a:r>
            <a:r>
              <a:rPr lang="ar-JO" sz="3200" smtClean="0">
                <a:solidFill>
                  <a:srgbClr val="002060"/>
                </a:solidFill>
              </a:rPr>
              <a:t>التّعاون الخارجيّ؟</a:t>
            </a:r>
            <a:endParaRPr lang="ar-JO" sz="3200">
              <a:solidFill>
                <a:srgbClr val="002060"/>
              </a:solidFill>
            </a:endParaRPr>
          </a:p>
          <a:p>
            <a:pPr algn="r" rtl="1">
              <a:lnSpc>
                <a:spcPct val="150000"/>
              </a:lnSpc>
            </a:pPr>
            <a:r>
              <a:rPr lang="ar-JO" sz="3200" smtClean="0">
                <a:solidFill>
                  <a:srgbClr val="663300"/>
                </a:solidFill>
              </a:rPr>
              <a:t>• ما </a:t>
            </a:r>
            <a:r>
              <a:rPr lang="ar-JO" sz="3200">
                <a:solidFill>
                  <a:srgbClr val="663300"/>
                </a:solidFill>
              </a:rPr>
              <a:t>دور الخريجين في تمثيل القسم خارجيًا</a:t>
            </a:r>
            <a:r>
              <a:rPr lang="ar-JO" sz="3200" smtClean="0">
                <a:solidFill>
                  <a:srgbClr val="663300"/>
                </a:solidFill>
              </a:rPr>
              <a:t>؟</a:t>
            </a:r>
            <a:endParaRPr lang="ar-JO">
              <a:solidFill>
                <a:srgbClr val="66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469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16424" y="1859340"/>
            <a:ext cx="9753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JO" sz="3200" b="1">
                <a:solidFill>
                  <a:schemeClr val="accent2">
                    <a:lumMod val="50000"/>
                  </a:schemeClr>
                </a:solidFill>
              </a:rPr>
              <a:t>المعيار </a:t>
            </a:r>
            <a:r>
              <a:rPr lang="ar-JO" sz="3200" b="1" smtClean="0">
                <a:solidFill>
                  <a:schemeClr val="accent2">
                    <a:lumMod val="50000"/>
                  </a:schemeClr>
                </a:solidFill>
              </a:rPr>
              <a:t>الثّامن</a:t>
            </a:r>
            <a:r>
              <a:rPr lang="ar-JO" sz="3200" b="1">
                <a:solidFill>
                  <a:schemeClr val="accent2">
                    <a:lumMod val="50000"/>
                  </a:schemeClr>
                </a:solidFill>
              </a:rPr>
              <a:t>: ضمان </a:t>
            </a:r>
            <a:r>
              <a:rPr lang="ar-JO" sz="3200" b="1" smtClean="0">
                <a:solidFill>
                  <a:schemeClr val="accent2">
                    <a:lumMod val="50000"/>
                  </a:schemeClr>
                </a:solidFill>
              </a:rPr>
              <a:t>الجودة</a:t>
            </a:r>
          </a:p>
          <a:p>
            <a:pPr algn="ctr" rtl="1"/>
            <a:endParaRPr lang="ar-JO" sz="3200" b="1"/>
          </a:p>
          <a:p>
            <a:pPr algn="ctr" rtl="1"/>
            <a:r>
              <a:rPr lang="ar-JO" sz="3200" b="1" smtClean="0">
                <a:solidFill>
                  <a:srgbClr val="002060"/>
                </a:solidFill>
              </a:rPr>
              <a:t>الالتزام المؤسّسيّ، المؤشّرات</a:t>
            </a:r>
            <a:r>
              <a:rPr lang="ar-JO" sz="3200" b="1">
                <a:solidFill>
                  <a:srgbClr val="002060"/>
                </a:solidFill>
              </a:rPr>
              <a:t>، </a:t>
            </a:r>
            <a:r>
              <a:rPr lang="ar-JO" sz="3200" b="1" smtClean="0">
                <a:solidFill>
                  <a:srgbClr val="002060"/>
                </a:solidFill>
              </a:rPr>
              <a:t>التّغذية الرّاجعة</a:t>
            </a:r>
            <a:r>
              <a:rPr lang="ar-JO" sz="3200" b="1">
                <a:solidFill>
                  <a:srgbClr val="002060"/>
                </a:solidFill>
              </a:rPr>
              <a:t>، </a:t>
            </a:r>
            <a:r>
              <a:rPr lang="ar-JO" sz="3200" b="1" smtClean="0">
                <a:solidFill>
                  <a:srgbClr val="002060"/>
                </a:solidFill>
              </a:rPr>
              <a:t>التّحقّق الخارجي</a:t>
            </a:r>
            <a:r>
              <a:rPr lang="ar-JO" sz="3200" b="1">
                <a:solidFill>
                  <a:srgbClr val="002060"/>
                </a:solidFill>
              </a:rPr>
              <a:t>ّ</a:t>
            </a:r>
          </a:p>
        </p:txBody>
      </p:sp>
    </p:spTree>
    <p:extLst>
      <p:ext uri="{BB962C8B-B14F-4D97-AF65-F5344CB8AC3E}">
        <p14:creationId xmlns:p14="http://schemas.microsoft.com/office/powerpoint/2010/main" val="1841108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30188" y="1429034"/>
            <a:ext cx="8516471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JO" sz="3200" b="1" smtClean="0">
                <a:solidFill>
                  <a:schemeClr val="accent2">
                    <a:lumMod val="50000"/>
                  </a:schemeClr>
                </a:solidFill>
              </a:rPr>
              <a:t>أسئلة متوقّعة لأعضاء </a:t>
            </a:r>
            <a:r>
              <a:rPr lang="ar-JO" sz="3200" b="1">
                <a:solidFill>
                  <a:schemeClr val="accent2">
                    <a:lumMod val="50000"/>
                  </a:schemeClr>
                </a:solidFill>
              </a:rPr>
              <a:t>هيئة </a:t>
            </a:r>
            <a:r>
              <a:rPr lang="ar-JO" sz="3200" b="1" smtClean="0">
                <a:solidFill>
                  <a:schemeClr val="accent2">
                    <a:lumMod val="50000"/>
                  </a:schemeClr>
                </a:solidFill>
              </a:rPr>
              <a:t>التّدريس</a:t>
            </a:r>
          </a:p>
          <a:p>
            <a:pPr algn="ctr" rtl="1">
              <a:lnSpc>
                <a:spcPct val="150000"/>
              </a:lnSpc>
            </a:pPr>
            <a:endParaRPr lang="ar-JO"/>
          </a:p>
          <a:p>
            <a:pPr algn="r" rtl="1">
              <a:lnSpc>
                <a:spcPct val="150000"/>
              </a:lnSpc>
            </a:pPr>
            <a:r>
              <a:rPr lang="ar-JO" sz="3200" smtClean="0">
                <a:solidFill>
                  <a:srgbClr val="002060"/>
                </a:solidFill>
              </a:rPr>
              <a:t>• هل يتمّ </a:t>
            </a:r>
            <a:r>
              <a:rPr lang="ar-JO" sz="3200">
                <a:solidFill>
                  <a:srgbClr val="002060"/>
                </a:solidFill>
              </a:rPr>
              <a:t>إشراككم في </a:t>
            </a:r>
            <a:r>
              <a:rPr lang="ar-JO" sz="3200" smtClean="0">
                <a:solidFill>
                  <a:srgbClr val="002060"/>
                </a:solidFill>
              </a:rPr>
              <a:t>عمليّات </a:t>
            </a:r>
            <a:r>
              <a:rPr lang="ar-JO" sz="3200">
                <a:solidFill>
                  <a:srgbClr val="002060"/>
                </a:solidFill>
              </a:rPr>
              <a:t>ضمان الجودة؟</a:t>
            </a:r>
          </a:p>
          <a:p>
            <a:pPr algn="r" rtl="1">
              <a:lnSpc>
                <a:spcPct val="150000"/>
              </a:lnSpc>
            </a:pPr>
            <a:r>
              <a:rPr lang="ar-JO" sz="3200" smtClean="0">
                <a:solidFill>
                  <a:srgbClr val="663300"/>
                </a:solidFill>
              </a:rPr>
              <a:t>• هل </a:t>
            </a:r>
            <a:r>
              <a:rPr lang="ar-JO" sz="3200">
                <a:solidFill>
                  <a:srgbClr val="663300"/>
                </a:solidFill>
              </a:rPr>
              <a:t>تصلكم نتائج تقييم البرامج؟</a:t>
            </a:r>
          </a:p>
          <a:p>
            <a:pPr algn="r" rtl="1">
              <a:lnSpc>
                <a:spcPct val="150000"/>
              </a:lnSpc>
            </a:pPr>
            <a:r>
              <a:rPr lang="ar-JO" sz="3200" smtClean="0">
                <a:solidFill>
                  <a:srgbClr val="002060"/>
                </a:solidFill>
              </a:rPr>
              <a:t>• كيف </a:t>
            </a:r>
            <a:r>
              <a:rPr lang="ar-JO" sz="3200">
                <a:solidFill>
                  <a:srgbClr val="002060"/>
                </a:solidFill>
              </a:rPr>
              <a:t>تساهمون في تحسين </a:t>
            </a:r>
            <a:r>
              <a:rPr lang="ar-JO" sz="3200" smtClean="0">
                <a:solidFill>
                  <a:srgbClr val="002060"/>
                </a:solidFill>
              </a:rPr>
              <a:t>العمليّة التّعليميّة</a:t>
            </a:r>
            <a:r>
              <a:rPr lang="ar-JO" sz="3200">
                <a:solidFill>
                  <a:srgbClr val="002060"/>
                </a:solidFill>
              </a:rPr>
              <a:t>؟</a:t>
            </a:r>
          </a:p>
          <a:p>
            <a:pPr algn="r" rtl="1">
              <a:lnSpc>
                <a:spcPct val="150000"/>
              </a:lnSpc>
            </a:pPr>
            <a:r>
              <a:rPr lang="ar-JO" sz="3200" smtClean="0">
                <a:solidFill>
                  <a:srgbClr val="663300"/>
                </a:solidFill>
              </a:rPr>
              <a:t>• هل </a:t>
            </a:r>
            <a:r>
              <a:rPr lang="ar-JO" sz="3200">
                <a:solidFill>
                  <a:srgbClr val="663300"/>
                </a:solidFill>
              </a:rPr>
              <a:t>تحضرون تدريبات مرتبطة بالجودة؟ </a:t>
            </a:r>
          </a:p>
        </p:txBody>
      </p:sp>
    </p:spTree>
    <p:extLst>
      <p:ext uri="{BB962C8B-B14F-4D97-AF65-F5344CB8AC3E}">
        <p14:creationId xmlns:p14="http://schemas.microsoft.com/office/powerpoint/2010/main" val="2014120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20471" y="1500751"/>
            <a:ext cx="7037293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JO" sz="3200" b="1" smtClean="0">
                <a:solidFill>
                  <a:schemeClr val="accent2">
                    <a:lumMod val="50000"/>
                  </a:schemeClr>
                </a:solidFill>
              </a:rPr>
              <a:t>أسئلة متوقّعة </a:t>
            </a:r>
            <a:r>
              <a:rPr lang="ar-JO" sz="3200" b="1">
                <a:solidFill>
                  <a:schemeClr val="accent2">
                    <a:lumMod val="50000"/>
                  </a:schemeClr>
                </a:solidFill>
              </a:rPr>
              <a:t>لرؤساء </a:t>
            </a:r>
            <a:r>
              <a:rPr lang="ar-JO" sz="3200" b="1" smtClean="0">
                <a:solidFill>
                  <a:schemeClr val="accent2">
                    <a:lumMod val="50000"/>
                  </a:schemeClr>
                </a:solidFill>
              </a:rPr>
              <a:t>الأقسام</a:t>
            </a:r>
          </a:p>
          <a:p>
            <a:pPr algn="ctr" rtl="1"/>
            <a:endParaRPr lang="ar-JO"/>
          </a:p>
          <a:p>
            <a:pPr algn="r" rtl="1">
              <a:lnSpc>
                <a:spcPct val="150000"/>
              </a:lnSpc>
            </a:pPr>
            <a:r>
              <a:rPr lang="ar-JO" sz="3200" smtClean="0">
                <a:solidFill>
                  <a:srgbClr val="002060"/>
                </a:solidFill>
              </a:rPr>
              <a:t>• كيف تتمّ </a:t>
            </a:r>
            <a:r>
              <a:rPr lang="ar-JO" sz="3200">
                <a:solidFill>
                  <a:srgbClr val="002060"/>
                </a:solidFill>
              </a:rPr>
              <a:t>متابعة </a:t>
            </a:r>
            <a:r>
              <a:rPr lang="ar-JO" sz="3200" smtClean="0">
                <a:solidFill>
                  <a:srgbClr val="002060"/>
                </a:solidFill>
              </a:rPr>
              <a:t>مؤشّرات </a:t>
            </a:r>
            <a:r>
              <a:rPr lang="ar-JO" sz="3200">
                <a:solidFill>
                  <a:srgbClr val="002060"/>
                </a:solidFill>
              </a:rPr>
              <a:t>الأداء؟</a:t>
            </a:r>
          </a:p>
          <a:p>
            <a:pPr algn="r" rtl="1">
              <a:lnSpc>
                <a:spcPct val="150000"/>
              </a:lnSpc>
            </a:pPr>
            <a:r>
              <a:rPr lang="ar-JO" sz="3200" smtClean="0">
                <a:solidFill>
                  <a:srgbClr val="663300"/>
                </a:solidFill>
              </a:rPr>
              <a:t>• ما آليّات التّحقق الخارجيّ </a:t>
            </a:r>
            <a:r>
              <a:rPr lang="ar-JO" sz="3200">
                <a:solidFill>
                  <a:srgbClr val="663300"/>
                </a:solidFill>
              </a:rPr>
              <a:t>المعتمدة؟</a:t>
            </a:r>
          </a:p>
          <a:p>
            <a:pPr algn="r" rtl="1">
              <a:lnSpc>
                <a:spcPct val="150000"/>
              </a:lnSpc>
            </a:pPr>
            <a:r>
              <a:rPr lang="ar-JO" sz="3200" smtClean="0">
                <a:solidFill>
                  <a:srgbClr val="002060"/>
                </a:solidFill>
              </a:rPr>
              <a:t>• هل </a:t>
            </a:r>
            <a:r>
              <a:rPr lang="ar-JO" sz="3200">
                <a:solidFill>
                  <a:srgbClr val="002060"/>
                </a:solidFill>
              </a:rPr>
              <a:t>لديكم تقارير </a:t>
            </a:r>
            <a:r>
              <a:rPr lang="ar-JO" sz="3200" smtClean="0">
                <a:solidFill>
                  <a:srgbClr val="002060"/>
                </a:solidFill>
              </a:rPr>
              <a:t>دوريّة </a:t>
            </a:r>
            <a:r>
              <a:rPr lang="ar-JO" sz="3200">
                <a:solidFill>
                  <a:srgbClr val="002060"/>
                </a:solidFill>
              </a:rPr>
              <a:t>عن جودة البرامج؟</a:t>
            </a:r>
          </a:p>
          <a:p>
            <a:pPr algn="r" rtl="1">
              <a:lnSpc>
                <a:spcPct val="150000"/>
              </a:lnSpc>
            </a:pPr>
            <a:r>
              <a:rPr lang="ar-JO" sz="3200" smtClean="0">
                <a:solidFill>
                  <a:srgbClr val="663300"/>
                </a:solidFill>
              </a:rPr>
              <a:t>• كيف </a:t>
            </a:r>
            <a:r>
              <a:rPr lang="ar-JO" sz="3200">
                <a:solidFill>
                  <a:srgbClr val="663300"/>
                </a:solidFill>
              </a:rPr>
              <a:t>تتعاملون مع نتائج </a:t>
            </a:r>
            <a:r>
              <a:rPr lang="ar-JO" sz="3200" smtClean="0">
                <a:solidFill>
                  <a:srgbClr val="663300"/>
                </a:solidFill>
              </a:rPr>
              <a:t>التّقييم الخارجيّ؟</a:t>
            </a:r>
            <a:endParaRPr lang="ar-JO" sz="3200">
              <a:solidFill>
                <a:srgbClr val="66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09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97859" y="1921186"/>
            <a:ext cx="105156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JO" b="1" dirty="0" smtClean="0">
                <a:solidFill>
                  <a:srgbClr val="002060"/>
                </a:solidFill>
              </a:rPr>
              <a:t>1</a:t>
            </a:r>
            <a:r>
              <a:rPr lang="ar-JO" sz="2400" b="1" dirty="0" smtClean="0">
                <a:solidFill>
                  <a:srgbClr val="002060"/>
                </a:solidFill>
              </a:rPr>
              <a:t>.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ar-JO" sz="2400" b="1" dirty="0" smtClean="0">
                <a:solidFill>
                  <a:srgbClr val="002060"/>
                </a:solidFill>
              </a:rPr>
              <a:t>الإلمام الجيّد </a:t>
            </a:r>
            <a:r>
              <a:rPr lang="ar-JO" sz="2400" b="1" dirty="0">
                <a:solidFill>
                  <a:srgbClr val="002060"/>
                </a:solidFill>
              </a:rPr>
              <a:t>بالوثائق </a:t>
            </a:r>
            <a:r>
              <a:rPr lang="ar-JO" sz="2400" b="1" dirty="0" smtClean="0">
                <a:solidFill>
                  <a:srgbClr val="002060"/>
                </a:solidFill>
              </a:rPr>
              <a:t>الأساسيّة</a:t>
            </a:r>
            <a:r>
              <a:rPr lang="ar-JO" sz="2400" b="1" dirty="0">
                <a:solidFill>
                  <a:srgbClr val="002060"/>
                </a:solidFill>
              </a:rPr>
              <a:t>:</a:t>
            </a:r>
          </a:p>
          <a:p>
            <a:pPr marL="342900" indent="-3429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JO" sz="2400" dirty="0" smtClean="0">
                <a:solidFill>
                  <a:srgbClr val="663300"/>
                </a:solidFill>
              </a:rPr>
              <a:t>الاطّلاع </a:t>
            </a:r>
            <a:r>
              <a:rPr lang="ar-JO" sz="2400" dirty="0">
                <a:solidFill>
                  <a:srgbClr val="663300"/>
                </a:solidFill>
              </a:rPr>
              <a:t>على </a:t>
            </a:r>
            <a:r>
              <a:rPr lang="ar-JO" sz="2400" dirty="0" smtClean="0">
                <a:solidFill>
                  <a:srgbClr val="663300"/>
                </a:solidFill>
              </a:rPr>
              <a:t>الرّؤية والرّسالة والخطّة الاستراتيجيّة للكليّة</a:t>
            </a:r>
            <a:r>
              <a:rPr lang="ar-JO" sz="2400" dirty="0">
                <a:solidFill>
                  <a:srgbClr val="663300"/>
                </a:solidFill>
              </a:rPr>
              <a:t>.</a:t>
            </a:r>
          </a:p>
          <a:p>
            <a:pPr marL="342900" indent="-3429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JO" sz="2400" dirty="0" smtClean="0">
                <a:solidFill>
                  <a:srgbClr val="663300"/>
                </a:solidFill>
              </a:rPr>
              <a:t>قراءة </a:t>
            </a:r>
            <a:r>
              <a:rPr lang="ar-JO" sz="2400" dirty="0">
                <a:solidFill>
                  <a:srgbClr val="663300"/>
                </a:solidFill>
              </a:rPr>
              <a:t>وصف البرنامج </a:t>
            </a:r>
            <a:r>
              <a:rPr lang="ar-JO" sz="2400" dirty="0" smtClean="0">
                <a:solidFill>
                  <a:srgbClr val="663300"/>
                </a:solidFill>
              </a:rPr>
              <a:t>الأكاديميّ </a:t>
            </a:r>
            <a:r>
              <a:rPr lang="ar-JO" sz="2400" dirty="0">
                <a:solidFill>
                  <a:srgbClr val="663300"/>
                </a:solidFill>
              </a:rPr>
              <a:t>ومخرجات </a:t>
            </a:r>
            <a:r>
              <a:rPr lang="ar-JO" sz="2400" dirty="0" smtClean="0">
                <a:solidFill>
                  <a:srgbClr val="663300"/>
                </a:solidFill>
              </a:rPr>
              <a:t>التّعلّم </a:t>
            </a:r>
            <a:r>
              <a:rPr lang="ar-JO" sz="2400" dirty="0">
                <a:solidFill>
                  <a:srgbClr val="663300"/>
                </a:solidFill>
              </a:rPr>
              <a:t>المعلنة.</a:t>
            </a:r>
          </a:p>
          <a:p>
            <a:pPr algn="r" rtl="1">
              <a:lnSpc>
                <a:spcPct val="150000"/>
              </a:lnSpc>
            </a:pPr>
            <a:r>
              <a:rPr lang="ar-JO" sz="2400" b="1" dirty="0" smtClean="0">
                <a:solidFill>
                  <a:srgbClr val="002060"/>
                </a:solidFill>
              </a:rPr>
              <a:t>2. تقديم </a:t>
            </a:r>
            <a:r>
              <a:rPr lang="ar-JO" sz="2400" b="1" dirty="0">
                <a:solidFill>
                  <a:srgbClr val="002060"/>
                </a:solidFill>
              </a:rPr>
              <a:t>إجابات قائمة على </a:t>
            </a:r>
            <a:r>
              <a:rPr lang="ar-JO" sz="2400" b="1" dirty="0" smtClean="0">
                <a:solidFill>
                  <a:srgbClr val="002060"/>
                </a:solidFill>
              </a:rPr>
              <a:t>الأدلّة</a:t>
            </a:r>
            <a:r>
              <a:rPr lang="ar-JO" sz="2400" b="1" dirty="0">
                <a:solidFill>
                  <a:srgbClr val="002060"/>
                </a:solidFill>
              </a:rPr>
              <a:t>:</a:t>
            </a:r>
          </a:p>
          <a:p>
            <a:pPr marL="342900" indent="-342900" algn="just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JO" sz="2400" dirty="0" smtClean="0">
                <a:solidFill>
                  <a:srgbClr val="663300"/>
                </a:solidFill>
              </a:rPr>
              <a:t>عند الرّد </a:t>
            </a:r>
            <a:r>
              <a:rPr lang="ar-JO" sz="2400" dirty="0">
                <a:solidFill>
                  <a:srgbClr val="663300"/>
                </a:solidFill>
              </a:rPr>
              <a:t>على سؤال، أشر إلى مستند أو تجربة موثّقة (مثل: </a:t>
            </a:r>
            <a:r>
              <a:rPr lang="ar-JO" sz="2400" dirty="0" smtClean="0">
                <a:solidFill>
                  <a:srgbClr val="663300"/>
                </a:solidFill>
              </a:rPr>
              <a:t>خطّة </a:t>
            </a:r>
            <a:r>
              <a:rPr lang="ar-JO" sz="2400" dirty="0">
                <a:solidFill>
                  <a:srgbClr val="663300"/>
                </a:solidFill>
              </a:rPr>
              <a:t>تدريس، استبانة تقييم، محضر اجتماع).</a:t>
            </a:r>
          </a:p>
          <a:p>
            <a:pPr marL="342900" indent="-342900" algn="just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JO" sz="2400" dirty="0" smtClean="0">
                <a:solidFill>
                  <a:srgbClr val="663300"/>
                </a:solidFill>
              </a:rPr>
              <a:t>استخدم </a:t>
            </a:r>
            <a:r>
              <a:rPr lang="ar-JO" sz="2400" dirty="0">
                <a:solidFill>
                  <a:srgbClr val="663300"/>
                </a:solidFill>
              </a:rPr>
              <a:t>عبارات مثل: "وفقًا </a:t>
            </a:r>
            <a:r>
              <a:rPr lang="ar-JO" sz="2400" dirty="0" smtClean="0">
                <a:solidFill>
                  <a:srgbClr val="663300"/>
                </a:solidFill>
              </a:rPr>
              <a:t>للخطّة الدّراسيّة </a:t>
            </a:r>
            <a:r>
              <a:rPr lang="ar-JO" sz="2400" dirty="0">
                <a:solidFill>
                  <a:srgbClr val="663300"/>
                </a:solidFill>
              </a:rPr>
              <a:t>المعتمدة..." أو "استندنا إلى نتائج الاستبانات </a:t>
            </a:r>
            <a:r>
              <a:rPr lang="ar-JO" sz="2400" dirty="0" smtClean="0">
                <a:solidFill>
                  <a:srgbClr val="663300"/>
                </a:solidFill>
              </a:rPr>
              <a:t>الطّلابيّة في </a:t>
            </a:r>
            <a:r>
              <a:rPr lang="ar-JO" sz="2000" dirty="0" smtClean="0">
                <a:solidFill>
                  <a:srgbClr val="663300"/>
                </a:solidFill>
              </a:rPr>
              <a:t>..."</a:t>
            </a:r>
            <a:endParaRPr lang="ar-JO" sz="2400" dirty="0">
              <a:solidFill>
                <a:srgbClr val="6633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90572" y="1128663"/>
            <a:ext cx="89867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ar-JO" sz="3600" b="1" smtClean="0">
                <a:solidFill>
                  <a:schemeClr val="accent2">
                    <a:lumMod val="50000"/>
                  </a:schemeClr>
                </a:solidFill>
              </a:rPr>
              <a:t>إرشادات لأعضاء هيئة التّدريس يرجى اتّباعها أثناء المقابلة</a:t>
            </a:r>
            <a:endParaRPr lang="ar-JO" sz="3600" b="1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501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53040" y="1921186"/>
            <a:ext cx="105156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rtl="1">
              <a:lnSpc>
                <a:spcPct val="150000"/>
              </a:lnSpc>
            </a:pPr>
            <a:r>
              <a:rPr lang="ar-JO" sz="2400" b="1" dirty="0" smtClean="0">
                <a:solidFill>
                  <a:srgbClr val="002060"/>
                </a:solidFill>
              </a:rPr>
              <a:t>3- </a:t>
            </a:r>
            <a:r>
              <a:rPr lang="ar-SA" sz="2400" b="1" dirty="0" smtClean="0">
                <a:solidFill>
                  <a:srgbClr val="002060"/>
                </a:solidFill>
              </a:rPr>
              <a:t>إظهار </a:t>
            </a:r>
            <a:r>
              <a:rPr lang="ar-SA" sz="2400" b="1" dirty="0">
                <a:solidFill>
                  <a:srgbClr val="002060"/>
                </a:solidFill>
              </a:rPr>
              <a:t>روح المشاركة</a:t>
            </a:r>
            <a:r>
              <a:rPr lang="en-US" sz="2400" b="1" dirty="0" smtClean="0">
                <a:solidFill>
                  <a:srgbClr val="002060"/>
                </a:solidFill>
              </a:rPr>
              <a:t>:</a:t>
            </a:r>
            <a:endParaRPr lang="ar-JO" sz="2400" dirty="0">
              <a:solidFill>
                <a:srgbClr val="002060"/>
              </a:solidFill>
            </a:endParaRPr>
          </a:p>
          <a:p>
            <a:pPr marL="342900" lvl="0" indent="-342900" algn="just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sz="2400" dirty="0" smtClean="0">
                <a:solidFill>
                  <a:srgbClr val="663300"/>
                </a:solidFill>
              </a:rPr>
              <a:t>أبرز </a:t>
            </a:r>
            <a:r>
              <a:rPr lang="ar-SA" sz="2400" dirty="0">
                <a:solidFill>
                  <a:srgbClr val="663300"/>
                </a:solidFill>
              </a:rPr>
              <a:t>دورك في اللجان والمراجعة </a:t>
            </a:r>
            <a:r>
              <a:rPr lang="ar-SA" sz="2400" dirty="0" smtClean="0">
                <a:solidFill>
                  <a:srgbClr val="663300"/>
                </a:solidFill>
              </a:rPr>
              <a:t>الأكاديمي</a:t>
            </a:r>
            <a:r>
              <a:rPr lang="ar-JO" sz="2400" dirty="0" smtClean="0">
                <a:solidFill>
                  <a:srgbClr val="663300"/>
                </a:solidFill>
              </a:rPr>
              <a:t>ّ</a:t>
            </a:r>
            <a:r>
              <a:rPr lang="ar-SA" sz="2400" dirty="0" smtClean="0">
                <a:solidFill>
                  <a:srgbClr val="663300"/>
                </a:solidFill>
              </a:rPr>
              <a:t>ة والت</a:t>
            </a:r>
            <a:r>
              <a:rPr lang="ar-JO" sz="2400" dirty="0" smtClean="0">
                <a:solidFill>
                  <a:srgbClr val="663300"/>
                </a:solidFill>
              </a:rPr>
              <a:t>ّ</a:t>
            </a:r>
            <a:r>
              <a:rPr lang="ar-SA" sz="2400" dirty="0" smtClean="0">
                <a:solidFill>
                  <a:srgbClr val="663300"/>
                </a:solidFill>
              </a:rPr>
              <a:t>طوير </a:t>
            </a:r>
            <a:r>
              <a:rPr lang="ar-SA" sz="2400" dirty="0">
                <a:solidFill>
                  <a:srgbClr val="663300"/>
                </a:solidFill>
              </a:rPr>
              <a:t>المستمر</a:t>
            </a:r>
            <a:r>
              <a:rPr lang="en-US" sz="2400" dirty="0" smtClean="0">
                <a:solidFill>
                  <a:srgbClr val="663300"/>
                </a:solidFill>
              </a:rPr>
              <a:t>.</a:t>
            </a:r>
            <a:endParaRPr lang="ar-JO" sz="2400" dirty="0" smtClean="0">
              <a:solidFill>
                <a:srgbClr val="663300"/>
              </a:solidFill>
            </a:endParaRPr>
          </a:p>
          <a:p>
            <a:pPr lvl="0" algn="just" rtl="1">
              <a:lnSpc>
                <a:spcPct val="150000"/>
              </a:lnSpc>
            </a:pPr>
            <a:r>
              <a:rPr lang="ar-SA" sz="2400" dirty="0" smtClean="0">
                <a:solidFill>
                  <a:srgbClr val="663300"/>
                </a:solidFill>
              </a:rPr>
              <a:t>مثال</a:t>
            </a:r>
            <a:r>
              <a:rPr lang="en-US" sz="2400" dirty="0" smtClean="0">
                <a:solidFill>
                  <a:srgbClr val="663300"/>
                </a:solidFill>
              </a:rPr>
              <a:t>:</a:t>
            </a:r>
            <a:r>
              <a:rPr lang="ar-JO" sz="2400" dirty="0" smtClean="0">
                <a:solidFill>
                  <a:srgbClr val="663300"/>
                </a:solidFill>
              </a:rPr>
              <a:t> </a:t>
            </a:r>
            <a:r>
              <a:rPr lang="en-US" sz="2400" i="1" dirty="0" smtClean="0">
                <a:solidFill>
                  <a:srgbClr val="663300"/>
                </a:solidFill>
              </a:rPr>
              <a:t>"</a:t>
            </a:r>
            <a:r>
              <a:rPr lang="ar-SA" sz="2400" dirty="0">
                <a:solidFill>
                  <a:srgbClr val="663300"/>
                </a:solidFill>
              </a:rPr>
              <a:t>أنا عضو في لجنة تطوير الخطط، وأسهمت في تحديث مقررين وفقًا لتوصيات سوق العمل</a:t>
            </a:r>
            <a:r>
              <a:rPr lang="en-US" sz="2400" dirty="0">
                <a:solidFill>
                  <a:srgbClr val="663300"/>
                </a:solidFill>
              </a:rPr>
              <a:t>."</a:t>
            </a:r>
          </a:p>
          <a:p>
            <a:pPr lvl="0" algn="just" rtl="1">
              <a:lnSpc>
                <a:spcPct val="150000"/>
              </a:lnSpc>
            </a:pPr>
            <a:r>
              <a:rPr lang="ar-JO" sz="2400" b="1" dirty="0" smtClean="0">
                <a:solidFill>
                  <a:srgbClr val="002060"/>
                </a:solidFill>
              </a:rPr>
              <a:t>4- </a:t>
            </a:r>
            <a:r>
              <a:rPr lang="ar-SA" sz="2400" b="1" dirty="0" smtClean="0">
                <a:solidFill>
                  <a:srgbClr val="002060"/>
                </a:solidFill>
              </a:rPr>
              <a:t>استخدام </a:t>
            </a:r>
            <a:r>
              <a:rPr lang="ar-SA" sz="2400" b="1" dirty="0">
                <a:solidFill>
                  <a:srgbClr val="002060"/>
                </a:solidFill>
              </a:rPr>
              <a:t>لغة دقيقة ومحترفة</a:t>
            </a:r>
            <a:r>
              <a:rPr lang="en-US" sz="2400" b="1" dirty="0" smtClean="0">
                <a:solidFill>
                  <a:srgbClr val="002060"/>
                </a:solidFill>
              </a:rPr>
              <a:t>:</a:t>
            </a:r>
            <a:endParaRPr lang="ar-JO" sz="2400" dirty="0">
              <a:solidFill>
                <a:srgbClr val="002060"/>
              </a:solidFill>
            </a:endParaRPr>
          </a:p>
          <a:p>
            <a:pPr marL="342900" lvl="0" indent="-342900" algn="just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sz="2400" dirty="0" smtClean="0">
                <a:solidFill>
                  <a:srgbClr val="663300"/>
                </a:solidFill>
              </a:rPr>
              <a:t>تجنّب </a:t>
            </a:r>
            <a:r>
              <a:rPr lang="ar-SA" sz="2400" dirty="0">
                <a:solidFill>
                  <a:srgbClr val="663300"/>
                </a:solidFill>
              </a:rPr>
              <a:t>الإجابات </a:t>
            </a:r>
            <a:r>
              <a:rPr lang="ar-SA" sz="2400" dirty="0" smtClean="0">
                <a:solidFill>
                  <a:srgbClr val="663300"/>
                </a:solidFill>
              </a:rPr>
              <a:t>العام</a:t>
            </a:r>
            <a:r>
              <a:rPr lang="ar-JO" sz="2400" dirty="0" smtClean="0">
                <a:solidFill>
                  <a:srgbClr val="663300"/>
                </a:solidFill>
              </a:rPr>
              <a:t>ّ</a:t>
            </a:r>
            <a:r>
              <a:rPr lang="ar-SA" sz="2400" dirty="0" smtClean="0">
                <a:solidFill>
                  <a:srgbClr val="663300"/>
                </a:solidFill>
              </a:rPr>
              <a:t>ة </a:t>
            </a:r>
            <a:r>
              <a:rPr lang="ar-SA" sz="2400" dirty="0">
                <a:solidFill>
                  <a:srgbClr val="663300"/>
                </a:solidFill>
              </a:rPr>
              <a:t>مثل: "ربما، لا أعلم تحديدًا</a:t>
            </a:r>
            <a:r>
              <a:rPr lang="en-US" sz="2400" dirty="0">
                <a:solidFill>
                  <a:srgbClr val="663300"/>
                </a:solidFill>
              </a:rPr>
              <a:t>".</a:t>
            </a:r>
          </a:p>
          <a:p>
            <a:pPr algn="just" rtl="1">
              <a:lnSpc>
                <a:spcPct val="150000"/>
              </a:lnSpc>
            </a:pPr>
            <a:r>
              <a:rPr lang="ar-SA" sz="2400" dirty="0">
                <a:solidFill>
                  <a:srgbClr val="663300"/>
                </a:solidFill>
              </a:rPr>
              <a:t>استبدلها بـ</a:t>
            </a:r>
            <a:r>
              <a:rPr lang="en-US" sz="2400" dirty="0">
                <a:solidFill>
                  <a:srgbClr val="663300"/>
                </a:solidFill>
              </a:rPr>
              <a:t>: "</a:t>
            </a:r>
            <a:r>
              <a:rPr lang="ar-SA" sz="2400" dirty="0">
                <a:solidFill>
                  <a:srgbClr val="663300"/>
                </a:solidFill>
              </a:rPr>
              <a:t>سأحيلكم للوثيقة التي </a:t>
            </a:r>
            <a:r>
              <a:rPr lang="ar-SA" sz="2400" dirty="0" smtClean="0">
                <a:solidFill>
                  <a:srgbClr val="663300"/>
                </a:solidFill>
              </a:rPr>
              <a:t>توض</a:t>
            </a:r>
            <a:r>
              <a:rPr lang="ar-JO" sz="2400" dirty="0" smtClean="0">
                <a:solidFill>
                  <a:srgbClr val="663300"/>
                </a:solidFill>
              </a:rPr>
              <a:t>ّ</a:t>
            </a:r>
            <a:r>
              <a:rPr lang="ar-SA" sz="2400" dirty="0" smtClean="0">
                <a:solidFill>
                  <a:srgbClr val="663300"/>
                </a:solidFill>
              </a:rPr>
              <a:t>ح </a:t>
            </a:r>
            <a:r>
              <a:rPr lang="ar-SA" sz="2400" dirty="0">
                <a:solidFill>
                  <a:srgbClr val="663300"/>
                </a:solidFill>
              </a:rPr>
              <a:t>ذلك... أو يمكنني طلبها من القسم </a:t>
            </a:r>
            <a:r>
              <a:rPr lang="ar-SA" sz="2400" dirty="0" smtClean="0">
                <a:solidFill>
                  <a:srgbClr val="663300"/>
                </a:solidFill>
              </a:rPr>
              <a:t>المختص</a:t>
            </a:r>
            <a:r>
              <a:rPr lang="ar-JO" sz="2400" dirty="0" smtClean="0">
                <a:solidFill>
                  <a:srgbClr val="663300"/>
                </a:solidFill>
              </a:rPr>
              <a:t>ّ</a:t>
            </a:r>
            <a:r>
              <a:rPr lang="en-US" sz="2400" dirty="0" smtClean="0">
                <a:solidFill>
                  <a:srgbClr val="663300"/>
                </a:solidFill>
              </a:rPr>
              <a:t>."</a:t>
            </a:r>
            <a:endParaRPr lang="ar-JO" sz="4800" dirty="0">
              <a:solidFill>
                <a:srgbClr val="6633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36782" y="1128663"/>
            <a:ext cx="89867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ar-JO" sz="3600" b="1" smtClean="0">
                <a:solidFill>
                  <a:schemeClr val="accent2">
                    <a:lumMod val="50000"/>
                  </a:schemeClr>
                </a:solidFill>
              </a:rPr>
              <a:t>إرشادات لأعضاء هيئة التّدريس يرجى اتّباعها أثناء المقابلة</a:t>
            </a:r>
            <a:endParaRPr lang="ar-JO" sz="3600" b="1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499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61397" y="2599782"/>
            <a:ext cx="537679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JO" sz="9600" b="1" cap="none" spc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معايير التّقييم</a:t>
            </a:r>
            <a:endParaRPr lang="en-US" sz="9600" b="1" cap="none" spc="0">
              <a:ln w="13462">
                <a:solidFill>
                  <a:schemeClr val="bg1"/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88896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88900" y="1921186"/>
            <a:ext cx="10515600" cy="39472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rtl="1">
              <a:lnSpc>
                <a:spcPct val="150000"/>
              </a:lnSpc>
            </a:pPr>
            <a:r>
              <a:rPr lang="ar-JO" sz="2400" b="1" smtClean="0">
                <a:solidFill>
                  <a:srgbClr val="002060"/>
                </a:solidFill>
              </a:rPr>
              <a:t>1- </a:t>
            </a:r>
            <a:r>
              <a:rPr lang="ar-SA" sz="2400" b="1" smtClean="0">
                <a:solidFill>
                  <a:srgbClr val="002060"/>
                </a:solidFill>
              </a:rPr>
              <a:t>تحضير </a:t>
            </a:r>
            <a:r>
              <a:rPr lang="ar-SA" sz="2400" b="1">
                <a:solidFill>
                  <a:srgbClr val="002060"/>
                </a:solidFill>
              </a:rPr>
              <a:t>ملخّصات </a:t>
            </a:r>
            <a:r>
              <a:rPr lang="ar-SA" sz="2400" b="1" smtClean="0">
                <a:solidFill>
                  <a:srgbClr val="002060"/>
                </a:solidFill>
              </a:rPr>
              <a:t>رقمي</a:t>
            </a:r>
            <a:r>
              <a:rPr lang="ar-JO" sz="2400" b="1" smtClean="0">
                <a:solidFill>
                  <a:srgbClr val="002060"/>
                </a:solidFill>
              </a:rPr>
              <a:t>ّ</a:t>
            </a:r>
            <a:r>
              <a:rPr lang="ar-SA" sz="2400" b="1" smtClean="0">
                <a:solidFill>
                  <a:srgbClr val="002060"/>
                </a:solidFill>
              </a:rPr>
              <a:t>ة </a:t>
            </a:r>
            <a:r>
              <a:rPr lang="ar-SA" sz="2400" b="1">
                <a:solidFill>
                  <a:srgbClr val="002060"/>
                </a:solidFill>
              </a:rPr>
              <a:t>ومطبوعة</a:t>
            </a:r>
            <a:r>
              <a:rPr lang="en-US" sz="2400" b="1" smtClean="0">
                <a:solidFill>
                  <a:srgbClr val="002060"/>
                </a:solidFill>
              </a:rPr>
              <a:t>:</a:t>
            </a:r>
            <a:endParaRPr lang="ar-JO" sz="2400">
              <a:solidFill>
                <a:srgbClr val="002060"/>
              </a:solidFill>
            </a:endParaRPr>
          </a:p>
          <a:p>
            <a:pPr marL="342900" lvl="0" indent="-342900" algn="just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sz="2400" smtClean="0">
                <a:solidFill>
                  <a:srgbClr val="663300"/>
                </a:solidFill>
              </a:rPr>
              <a:t>جهّز إحصائي</a:t>
            </a:r>
            <a:r>
              <a:rPr lang="ar-JO" sz="2400" smtClean="0">
                <a:solidFill>
                  <a:srgbClr val="663300"/>
                </a:solidFill>
              </a:rPr>
              <a:t>ّ</a:t>
            </a:r>
            <a:r>
              <a:rPr lang="ar-SA" sz="2400" smtClean="0">
                <a:solidFill>
                  <a:srgbClr val="663300"/>
                </a:solidFill>
              </a:rPr>
              <a:t>ات محد</a:t>
            </a:r>
            <a:r>
              <a:rPr lang="ar-JO" sz="2400" smtClean="0">
                <a:solidFill>
                  <a:srgbClr val="663300"/>
                </a:solidFill>
              </a:rPr>
              <a:t>ّ</a:t>
            </a:r>
            <a:r>
              <a:rPr lang="ar-SA" sz="2400" smtClean="0">
                <a:solidFill>
                  <a:srgbClr val="663300"/>
                </a:solidFill>
              </a:rPr>
              <a:t>ثة </a:t>
            </a:r>
            <a:r>
              <a:rPr lang="ar-SA" sz="2400">
                <a:solidFill>
                  <a:srgbClr val="663300"/>
                </a:solidFill>
              </a:rPr>
              <a:t>(عدد أعضاء الهيئة </a:t>
            </a:r>
            <a:r>
              <a:rPr lang="ar-SA" sz="2400" smtClean="0">
                <a:solidFill>
                  <a:srgbClr val="663300"/>
                </a:solidFill>
              </a:rPr>
              <a:t>الت</a:t>
            </a:r>
            <a:r>
              <a:rPr lang="ar-JO" sz="2400" smtClean="0">
                <a:solidFill>
                  <a:srgbClr val="663300"/>
                </a:solidFill>
              </a:rPr>
              <a:t>ّ</a:t>
            </a:r>
            <a:r>
              <a:rPr lang="ar-SA" sz="2400" smtClean="0">
                <a:solidFill>
                  <a:srgbClr val="663300"/>
                </a:solidFill>
              </a:rPr>
              <a:t>دريسي</a:t>
            </a:r>
            <a:r>
              <a:rPr lang="ar-JO" sz="2400" smtClean="0">
                <a:solidFill>
                  <a:srgbClr val="663300"/>
                </a:solidFill>
              </a:rPr>
              <a:t>ّ</a:t>
            </a:r>
            <a:r>
              <a:rPr lang="ar-SA" sz="2400" smtClean="0">
                <a:solidFill>
                  <a:srgbClr val="663300"/>
                </a:solidFill>
              </a:rPr>
              <a:t>ة</a:t>
            </a:r>
            <a:r>
              <a:rPr lang="ar-SA" sz="2400">
                <a:solidFill>
                  <a:srgbClr val="663300"/>
                </a:solidFill>
              </a:rPr>
              <a:t>، </a:t>
            </a:r>
            <a:r>
              <a:rPr lang="ar-SA" sz="2400" smtClean="0">
                <a:solidFill>
                  <a:srgbClr val="663300"/>
                </a:solidFill>
              </a:rPr>
              <a:t>المقر</a:t>
            </a:r>
            <a:r>
              <a:rPr lang="ar-JO" sz="2400" smtClean="0">
                <a:solidFill>
                  <a:srgbClr val="663300"/>
                </a:solidFill>
              </a:rPr>
              <a:t>ّ</a:t>
            </a:r>
            <a:r>
              <a:rPr lang="ar-SA" sz="2400" smtClean="0">
                <a:solidFill>
                  <a:srgbClr val="663300"/>
                </a:solidFill>
              </a:rPr>
              <a:t>رات</a:t>
            </a:r>
            <a:r>
              <a:rPr lang="ar-SA" sz="2400">
                <a:solidFill>
                  <a:srgbClr val="663300"/>
                </a:solidFill>
              </a:rPr>
              <a:t>، نسب </a:t>
            </a:r>
            <a:r>
              <a:rPr lang="ar-SA" sz="2400" smtClean="0">
                <a:solidFill>
                  <a:srgbClr val="663300"/>
                </a:solidFill>
              </a:rPr>
              <a:t>الن</a:t>
            </a:r>
            <a:r>
              <a:rPr lang="ar-JO" sz="2400" smtClean="0">
                <a:solidFill>
                  <a:srgbClr val="663300"/>
                </a:solidFill>
              </a:rPr>
              <a:t>ّ</a:t>
            </a:r>
            <a:r>
              <a:rPr lang="ar-SA" sz="2400" smtClean="0">
                <a:solidFill>
                  <a:srgbClr val="663300"/>
                </a:solidFill>
              </a:rPr>
              <a:t>جاح</a:t>
            </a:r>
            <a:r>
              <a:rPr lang="ar-SA" sz="2400">
                <a:solidFill>
                  <a:srgbClr val="663300"/>
                </a:solidFill>
              </a:rPr>
              <a:t>، رضا </a:t>
            </a:r>
            <a:r>
              <a:rPr lang="ar-SA" sz="2400" smtClean="0">
                <a:solidFill>
                  <a:srgbClr val="663300"/>
                </a:solidFill>
              </a:rPr>
              <a:t>الط</a:t>
            </a:r>
            <a:r>
              <a:rPr lang="ar-JO" sz="2400" smtClean="0">
                <a:solidFill>
                  <a:srgbClr val="663300"/>
                </a:solidFill>
              </a:rPr>
              <a:t>ّ</a:t>
            </a:r>
            <a:r>
              <a:rPr lang="ar-SA" sz="2400" smtClean="0">
                <a:solidFill>
                  <a:srgbClr val="663300"/>
                </a:solidFill>
              </a:rPr>
              <a:t>لبة</a:t>
            </a:r>
            <a:r>
              <a:rPr lang="ar-SA" sz="2400">
                <a:solidFill>
                  <a:srgbClr val="663300"/>
                </a:solidFill>
              </a:rPr>
              <a:t>، مخرجات البرامج)</a:t>
            </a:r>
            <a:r>
              <a:rPr lang="en-US" sz="2400" smtClean="0">
                <a:solidFill>
                  <a:srgbClr val="663300"/>
                </a:solidFill>
              </a:rPr>
              <a:t>.</a:t>
            </a:r>
            <a:endParaRPr lang="ar-JO" sz="2400" smtClean="0">
              <a:solidFill>
                <a:srgbClr val="663300"/>
              </a:solidFill>
            </a:endParaRPr>
          </a:p>
          <a:p>
            <a:pPr marL="342900" lvl="0" indent="-342900" algn="just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sz="2400" smtClean="0">
                <a:solidFill>
                  <a:srgbClr val="663300"/>
                </a:solidFill>
              </a:rPr>
              <a:t>احتفظ </a:t>
            </a:r>
            <a:r>
              <a:rPr lang="ar-SA" sz="2400">
                <a:solidFill>
                  <a:srgbClr val="663300"/>
                </a:solidFill>
              </a:rPr>
              <a:t>بنسخ مختصرة من خطط </a:t>
            </a:r>
            <a:r>
              <a:rPr lang="ar-SA" sz="2400" smtClean="0">
                <a:solidFill>
                  <a:srgbClr val="663300"/>
                </a:solidFill>
              </a:rPr>
              <a:t>الت</a:t>
            </a:r>
            <a:r>
              <a:rPr lang="ar-JO" sz="2400" smtClean="0">
                <a:solidFill>
                  <a:srgbClr val="663300"/>
                </a:solidFill>
              </a:rPr>
              <a:t>ّ</a:t>
            </a:r>
            <a:r>
              <a:rPr lang="ar-SA" sz="2400" smtClean="0">
                <a:solidFill>
                  <a:srgbClr val="663300"/>
                </a:solidFill>
              </a:rPr>
              <a:t>حسين </a:t>
            </a:r>
            <a:r>
              <a:rPr lang="ar-SA" sz="2400">
                <a:solidFill>
                  <a:srgbClr val="663300"/>
                </a:solidFill>
              </a:rPr>
              <a:t>وتقارير الأداء</a:t>
            </a:r>
            <a:r>
              <a:rPr lang="en-US" sz="2400">
                <a:solidFill>
                  <a:srgbClr val="663300"/>
                </a:solidFill>
              </a:rPr>
              <a:t>.</a:t>
            </a:r>
          </a:p>
          <a:p>
            <a:pPr lvl="0" algn="just" rtl="1">
              <a:lnSpc>
                <a:spcPct val="150000"/>
              </a:lnSpc>
            </a:pPr>
            <a:r>
              <a:rPr lang="ar-JO" sz="2400" b="1" smtClean="0">
                <a:solidFill>
                  <a:srgbClr val="002060"/>
                </a:solidFill>
              </a:rPr>
              <a:t>2- </a:t>
            </a:r>
            <a:r>
              <a:rPr lang="ar-SA" sz="2400" b="1" smtClean="0">
                <a:solidFill>
                  <a:srgbClr val="002060"/>
                </a:solidFill>
              </a:rPr>
              <a:t>الإجابة </a:t>
            </a:r>
            <a:r>
              <a:rPr lang="ar-SA" sz="2400" b="1">
                <a:solidFill>
                  <a:srgbClr val="002060"/>
                </a:solidFill>
              </a:rPr>
              <a:t>من منطلق </a:t>
            </a:r>
            <a:r>
              <a:rPr lang="ar-SA" sz="2400" b="1" smtClean="0">
                <a:solidFill>
                  <a:srgbClr val="002060"/>
                </a:solidFill>
              </a:rPr>
              <a:t>قيادي</a:t>
            </a:r>
            <a:r>
              <a:rPr lang="ar-JO" sz="2400" b="1" smtClean="0">
                <a:solidFill>
                  <a:srgbClr val="002060"/>
                </a:solidFill>
              </a:rPr>
              <a:t>ّ</a:t>
            </a:r>
            <a:r>
              <a:rPr lang="ar-SA" sz="2400" b="1" smtClean="0">
                <a:solidFill>
                  <a:srgbClr val="002060"/>
                </a:solidFill>
              </a:rPr>
              <a:t> ومؤس</a:t>
            </a:r>
            <a:r>
              <a:rPr lang="ar-JO" sz="2400" b="1" smtClean="0">
                <a:solidFill>
                  <a:srgbClr val="002060"/>
                </a:solidFill>
              </a:rPr>
              <a:t>ّ</a:t>
            </a:r>
            <a:r>
              <a:rPr lang="ar-SA" sz="2400" b="1" smtClean="0">
                <a:solidFill>
                  <a:srgbClr val="002060"/>
                </a:solidFill>
              </a:rPr>
              <a:t>سي</a:t>
            </a:r>
            <a:r>
              <a:rPr lang="en-US" sz="2400" b="1" smtClean="0">
                <a:solidFill>
                  <a:srgbClr val="002060"/>
                </a:solidFill>
              </a:rPr>
              <a:t>:</a:t>
            </a:r>
            <a:endParaRPr lang="ar-JO" sz="2400">
              <a:solidFill>
                <a:srgbClr val="002060"/>
              </a:solidFill>
            </a:endParaRPr>
          </a:p>
          <a:p>
            <a:pPr marL="342900" lvl="0" indent="-342900" algn="just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sz="2400" smtClean="0">
                <a:solidFill>
                  <a:srgbClr val="663300"/>
                </a:solidFill>
              </a:rPr>
              <a:t>لا </a:t>
            </a:r>
            <a:r>
              <a:rPr lang="ar-SA" sz="2400">
                <a:solidFill>
                  <a:srgbClr val="663300"/>
                </a:solidFill>
              </a:rPr>
              <a:t>تُجب بصفة </a:t>
            </a:r>
            <a:r>
              <a:rPr lang="ar-SA" sz="2400" smtClean="0">
                <a:solidFill>
                  <a:srgbClr val="663300"/>
                </a:solidFill>
              </a:rPr>
              <a:t>شخصي</a:t>
            </a:r>
            <a:r>
              <a:rPr lang="ar-JO" sz="2400" smtClean="0">
                <a:solidFill>
                  <a:srgbClr val="663300"/>
                </a:solidFill>
              </a:rPr>
              <a:t>ّ</a:t>
            </a:r>
            <a:r>
              <a:rPr lang="ar-SA" sz="2400" smtClean="0">
                <a:solidFill>
                  <a:srgbClr val="663300"/>
                </a:solidFill>
              </a:rPr>
              <a:t>ة </a:t>
            </a:r>
            <a:r>
              <a:rPr lang="ar-SA" sz="2400">
                <a:solidFill>
                  <a:srgbClr val="663300"/>
                </a:solidFill>
              </a:rPr>
              <a:t>فقط؛ بل بصفتك </a:t>
            </a:r>
            <a:r>
              <a:rPr lang="ar-SA" sz="2400" smtClean="0">
                <a:solidFill>
                  <a:srgbClr val="663300"/>
                </a:solidFill>
              </a:rPr>
              <a:t>منس</a:t>
            </a:r>
            <a:r>
              <a:rPr lang="ar-JO" sz="2400" smtClean="0">
                <a:solidFill>
                  <a:srgbClr val="663300"/>
                </a:solidFill>
              </a:rPr>
              <a:t>ّ</a:t>
            </a:r>
            <a:r>
              <a:rPr lang="ar-SA" sz="2400" smtClean="0">
                <a:solidFill>
                  <a:srgbClr val="663300"/>
                </a:solidFill>
              </a:rPr>
              <a:t>قًا </a:t>
            </a:r>
            <a:r>
              <a:rPr lang="ar-SA" sz="2400">
                <a:solidFill>
                  <a:srgbClr val="663300"/>
                </a:solidFill>
              </a:rPr>
              <a:t>لجهود </a:t>
            </a:r>
            <a:r>
              <a:rPr lang="ar-SA" sz="2400" smtClean="0">
                <a:solidFill>
                  <a:srgbClr val="663300"/>
                </a:solidFill>
              </a:rPr>
              <a:t>جماعي</a:t>
            </a:r>
            <a:r>
              <a:rPr lang="ar-JO" sz="2400" smtClean="0">
                <a:solidFill>
                  <a:srgbClr val="663300"/>
                </a:solidFill>
              </a:rPr>
              <a:t>ّ</a:t>
            </a:r>
            <a:r>
              <a:rPr lang="ar-SA" sz="2400" smtClean="0">
                <a:solidFill>
                  <a:srgbClr val="663300"/>
                </a:solidFill>
              </a:rPr>
              <a:t>ة </a:t>
            </a:r>
            <a:r>
              <a:rPr lang="ar-SA" sz="2400">
                <a:solidFill>
                  <a:srgbClr val="663300"/>
                </a:solidFill>
              </a:rPr>
              <a:t>على مستوى القسم</a:t>
            </a:r>
            <a:r>
              <a:rPr lang="en-US" sz="2400">
                <a:solidFill>
                  <a:srgbClr val="663300"/>
                </a:solidFill>
              </a:rPr>
              <a:t>.</a:t>
            </a:r>
          </a:p>
          <a:p>
            <a:pPr algn="just" rtl="1">
              <a:lnSpc>
                <a:spcPct val="150000"/>
              </a:lnSpc>
            </a:pPr>
            <a:r>
              <a:rPr lang="ar-SA" sz="2300">
                <a:solidFill>
                  <a:srgbClr val="663300"/>
                </a:solidFill>
              </a:rPr>
              <a:t>مثال</a:t>
            </a:r>
            <a:r>
              <a:rPr lang="en-US" sz="2300" smtClean="0">
                <a:solidFill>
                  <a:srgbClr val="663300"/>
                </a:solidFill>
              </a:rPr>
              <a:t>:</a:t>
            </a:r>
            <a:r>
              <a:rPr lang="ar-JO" sz="2300" smtClean="0">
                <a:solidFill>
                  <a:srgbClr val="663300"/>
                </a:solidFill>
              </a:rPr>
              <a:t> </a:t>
            </a:r>
            <a:r>
              <a:rPr lang="en-US" sz="2300">
                <a:solidFill>
                  <a:srgbClr val="663300"/>
                </a:solidFill>
              </a:rPr>
              <a:t>"</a:t>
            </a:r>
            <a:r>
              <a:rPr lang="ar-SA" sz="2300" smtClean="0">
                <a:solidFill>
                  <a:srgbClr val="663300"/>
                </a:solidFill>
              </a:rPr>
              <a:t>يعتمد</a:t>
            </a:r>
            <a:r>
              <a:rPr lang="ar-JO" sz="2300" smtClean="0">
                <a:solidFill>
                  <a:srgbClr val="663300"/>
                </a:solidFill>
              </a:rPr>
              <a:t> </a:t>
            </a:r>
            <a:r>
              <a:rPr lang="ar-SA" sz="2300" smtClean="0">
                <a:solidFill>
                  <a:srgbClr val="663300"/>
                </a:solidFill>
              </a:rPr>
              <a:t>قسمنا دورة </a:t>
            </a:r>
            <a:r>
              <a:rPr lang="ar-SA" sz="2300">
                <a:solidFill>
                  <a:srgbClr val="663300"/>
                </a:solidFill>
              </a:rPr>
              <a:t>مراجعة </a:t>
            </a:r>
            <a:r>
              <a:rPr lang="ar-SA" sz="2300" smtClean="0">
                <a:solidFill>
                  <a:srgbClr val="663300"/>
                </a:solidFill>
              </a:rPr>
              <a:t>سنوي</a:t>
            </a:r>
            <a:r>
              <a:rPr lang="ar-JO" sz="2300" smtClean="0">
                <a:solidFill>
                  <a:srgbClr val="663300"/>
                </a:solidFill>
              </a:rPr>
              <a:t>ّ</a:t>
            </a:r>
            <a:r>
              <a:rPr lang="ar-SA" sz="2300" smtClean="0">
                <a:solidFill>
                  <a:srgbClr val="663300"/>
                </a:solidFill>
              </a:rPr>
              <a:t>ة للخط</a:t>
            </a:r>
            <a:r>
              <a:rPr lang="ar-JO" sz="2300" smtClean="0">
                <a:solidFill>
                  <a:srgbClr val="663300"/>
                </a:solidFill>
              </a:rPr>
              <a:t>ّ</a:t>
            </a:r>
            <a:r>
              <a:rPr lang="ar-SA" sz="2300" smtClean="0">
                <a:solidFill>
                  <a:srgbClr val="663300"/>
                </a:solidFill>
              </a:rPr>
              <a:t>ط</a:t>
            </a:r>
            <a:r>
              <a:rPr lang="ar-SA" sz="2300">
                <a:solidFill>
                  <a:srgbClr val="663300"/>
                </a:solidFill>
              </a:rPr>
              <a:t>، </a:t>
            </a:r>
            <a:r>
              <a:rPr lang="ar-SA" sz="2300" smtClean="0">
                <a:solidFill>
                  <a:srgbClr val="663300"/>
                </a:solidFill>
              </a:rPr>
              <a:t>وتتضم</a:t>
            </a:r>
            <a:r>
              <a:rPr lang="ar-JO" sz="2300" smtClean="0">
                <a:solidFill>
                  <a:srgbClr val="663300"/>
                </a:solidFill>
              </a:rPr>
              <a:t>ّ</a:t>
            </a:r>
            <a:r>
              <a:rPr lang="ar-SA" sz="2300" smtClean="0">
                <a:solidFill>
                  <a:srgbClr val="663300"/>
                </a:solidFill>
              </a:rPr>
              <a:t>ن </a:t>
            </a:r>
            <a:r>
              <a:rPr lang="ar-SA" sz="2300">
                <a:solidFill>
                  <a:srgbClr val="663300"/>
                </a:solidFill>
              </a:rPr>
              <a:t>مشاركة أعضاء الهيئة </a:t>
            </a:r>
            <a:r>
              <a:rPr lang="ar-JO" sz="2300" smtClean="0">
                <a:solidFill>
                  <a:srgbClr val="663300"/>
                </a:solidFill>
              </a:rPr>
              <a:t>التّدريسيّة وأصحاب العلاقة</a:t>
            </a:r>
            <a:r>
              <a:rPr lang="en-US" sz="2300" smtClean="0">
                <a:solidFill>
                  <a:srgbClr val="663300"/>
                </a:solidFill>
              </a:rPr>
              <a:t>."</a:t>
            </a:r>
            <a:endParaRPr lang="ar-JO" sz="2300">
              <a:solidFill>
                <a:srgbClr val="6633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16287" y="1128663"/>
            <a:ext cx="79560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ar-JO" sz="3600" b="1" smtClean="0">
                <a:solidFill>
                  <a:schemeClr val="accent2">
                    <a:lumMod val="50000"/>
                  </a:schemeClr>
                </a:solidFill>
              </a:rPr>
              <a:t>إرشادات لرؤساء الأقسام يرجى اتّباعها أثناء المقابلة</a:t>
            </a:r>
            <a:endParaRPr lang="ar-JO" sz="3600" b="1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409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53040" y="1616382"/>
            <a:ext cx="10515600" cy="4501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rtl="1">
              <a:lnSpc>
                <a:spcPct val="150000"/>
              </a:lnSpc>
            </a:pPr>
            <a:r>
              <a:rPr lang="ar-JO" sz="2400" b="1" smtClean="0">
                <a:solidFill>
                  <a:srgbClr val="002060"/>
                </a:solidFill>
              </a:rPr>
              <a:t>3- </a:t>
            </a:r>
            <a:r>
              <a:rPr lang="ar-SA" sz="2400" b="1" smtClean="0">
                <a:solidFill>
                  <a:srgbClr val="002060"/>
                </a:solidFill>
              </a:rPr>
              <a:t>الر</a:t>
            </a:r>
            <a:r>
              <a:rPr lang="ar-JO" sz="2400" b="1" smtClean="0">
                <a:solidFill>
                  <a:srgbClr val="002060"/>
                </a:solidFill>
              </a:rPr>
              <a:t>ّ</a:t>
            </a:r>
            <a:r>
              <a:rPr lang="ar-SA" sz="2400" b="1" smtClean="0">
                <a:solidFill>
                  <a:srgbClr val="002060"/>
                </a:solidFill>
              </a:rPr>
              <a:t>بط </a:t>
            </a:r>
            <a:r>
              <a:rPr lang="ar-SA" sz="2400" b="1">
                <a:solidFill>
                  <a:srgbClr val="002060"/>
                </a:solidFill>
              </a:rPr>
              <a:t>بين خطط القسم والأهداف </a:t>
            </a:r>
            <a:r>
              <a:rPr lang="ar-SA" sz="2400" b="1" smtClean="0">
                <a:solidFill>
                  <a:srgbClr val="002060"/>
                </a:solidFill>
              </a:rPr>
              <a:t>المؤس</a:t>
            </a:r>
            <a:r>
              <a:rPr lang="ar-JO" sz="2400" b="1" smtClean="0">
                <a:solidFill>
                  <a:srgbClr val="002060"/>
                </a:solidFill>
              </a:rPr>
              <a:t>ّ</a:t>
            </a:r>
            <a:r>
              <a:rPr lang="ar-SA" sz="2400" b="1" smtClean="0">
                <a:solidFill>
                  <a:srgbClr val="002060"/>
                </a:solidFill>
              </a:rPr>
              <a:t>سي</a:t>
            </a:r>
            <a:r>
              <a:rPr lang="ar-JO" sz="2400" b="1" smtClean="0">
                <a:solidFill>
                  <a:srgbClr val="002060"/>
                </a:solidFill>
              </a:rPr>
              <a:t>ّ</a:t>
            </a:r>
            <a:r>
              <a:rPr lang="ar-SA" sz="2400" b="1" smtClean="0">
                <a:solidFill>
                  <a:srgbClr val="002060"/>
                </a:solidFill>
              </a:rPr>
              <a:t>ة</a:t>
            </a:r>
            <a:r>
              <a:rPr lang="en-US" sz="2400" b="1" smtClean="0">
                <a:solidFill>
                  <a:srgbClr val="002060"/>
                </a:solidFill>
              </a:rPr>
              <a:t>:</a:t>
            </a:r>
            <a:endParaRPr lang="ar-JO" sz="2400">
              <a:solidFill>
                <a:srgbClr val="002060"/>
              </a:solidFill>
            </a:endParaRPr>
          </a:p>
          <a:p>
            <a:pPr marL="342900" lvl="0" indent="-342900" algn="just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sz="2400" smtClean="0">
                <a:solidFill>
                  <a:srgbClr val="663300"/>
                </a:solidFill>
              </a:rPr>
              <a:t>بيّن </a:t>
            </a:r>
            <a:r>
              <a:rPr lang="ar-SA" sz="2400">
                <a:solidFill>
                  <a:srgbClr val="663300"/>
                </a:solidFill>
              </a:rPr>
              <a:t>كيف تساهم أنشطة القسم في تحقيق غايات </a:t>
            </a:r>
            <a:r>
              <a:rPr lang="ar-SA" sz="2400" smtClean="0">
                <a:solidFill>
                  <a:srgbClr val="663300"/>
                </a:solidFill>
              </a:rPr>
              <a:t>الكلي</a:t>
            </a:r>
            <a:r>
              <a:rPr lang="ar-JO" sz="2400" smtClean="0">
                <a:solidFill>
                  <a:srgbClr val="663300"/>
                </a:solidFill>
              </a:rPr>
              <a:t>ّ</a:t>
            </a:r>
            <a:r>
              <a:rPr lang="ar-SA" sz="2400" smtClean="0">
                <a:solidFill>
                  <a:srgbClr val="663300"/>
                </a:solidFill>
              </a:rPr>
              <a:t>ة</a:t>
            </a:r>
            <a:r>
              <a:rPr lang="en-US" sz="2400">
                <a:solidFill>
                  <a:srgbClr val="663300"/>
                </a:solidFill>
              </a:rPr>
              <a:t>.</a:t>
            </a:r>
          </a:p>
          <a:p>
            <a:pPr lvl="1" algn="just" rtl="1">
              <a:lnSpc>
                <a:spcPct val="150000"/>
              </a:lnSpc>
            </a:pPr>
            <a:r>
              <a:rPr lang="ar-SA" sz="2400">
                <a:solidFill>
                  <a:srgbClr val="663300"/>
                </a:solidFill>
              </a:rPr>
              <a:t>مثال</a:t>
            </a:r>
            <a:r>
              <a:rPr lang="en-US" sz="2400" smtClean="0">
                <a:solidFill>
                  <a:srgbClr val="663300"/>
                </a:solidFill>
              </a:rPr>
              <a:t>:</a:t>
            </a:r>
            <a:r>
              <a:rPr lang="ar-JO" sz="2400" smtClean="0">
                <a:solidFill>
                  <a:srgbClr val="663300"/>
                </a:solidFill>
              </a:rPr>
              <a:t> </a:t>
            </a:r>
            <a:r>
              <a:rPr lang="en-US" sz="2400" smtClean="0">
                <a:solidFill>
                  <a:srgbClr val="663300"/>
                </a:solidFill>
              </a:rPr>
              <a:t>"</a:t>
            </a:r>
            <a:r>
              <a:rPr lang="ar-SA" sz="2400">
                <a:solidFill>
                  <a:srgbClr val="663300"/>
                </a:solidFill>
              </a:rPr>
              <a:t>برنامج </a:t>
            </a:r>
            <a:r>
              <a:rPr lang="ar-SA" sz="2400" smtClean="0">
                <a:solidFill>
                  <a:srgbClr val="663300"/>
                </a:solidFill>
              </a:rPr>
              <a:t>الت</a:t>
            </a:r>
            <a:r>
              <a:rPr lang="ar-JO" sz="2400" smtClean="0">
                <a:solidFill>
                  <a:srgbClr val="663300"/>
                </a:solidFill>
              </a:rPr>
              <a:t>ّ</a:t>
            </a:r>
            <a:r>
              <a:rPr lang="ar-SA" sz="2400" smtClean="0">
                <a:solidFill>
                  <a:srgbClr val="663300"/>
                </a:solidFill>
              </a:rPr>
              <a:t>دريب الميداني</a:t>
            </a:r>
            <a:r>
              <a:rPr lang="ar-JO" sz="2400" smtClean="0">
                <a:solidFill>
                  <a:srgbClr val="663300"/>
                </a:solidFill>
              </a:rPr>
              <a:t>ّ</a:t>
            </a:r>
            <a:r>
              <a:rPr lang="ar-SA" sz="2400" smtClean="0">
                <a:solidFill>
                  <a:srgbClr val="663300"/>
                </a:solidFill>
              </a:rPr>
              <a:t> </a:t>
            </a:r>
            <a:r>
              <a:rPr lang="ar-SA" sz="2400">
                <a:solidFill>
                  <a:srgbClr val="663300"/>
                </a:solidFill>
              </a:rPr>
              <a:t>لدينا يخدم غاية تعزيز </a:t>
            </a:r>
            <a:r>
              <a:rPr lang="ar-SA" sz="2400" smtClean="0">
                <a:solidFill>
                  <a:srgbClr val="663300"/>
                </a:solidFill>
              </a:rPr>
              <a:t>الت</a:t>
            </a:r>
            <a:r>
              <a:rPr lang="ar-JO" sz="2400" smtClean="0">
                <a:solidFill>
                  <a:srgbClr val="663300"/>
                </a:solidFill>
              </a:rPr>
              <a:t>ّ</a:t>
            </a:r>
            <a:r>
              <a:rPr lang="ar-SA" sz="2400" smtClean="0">
                <a:solidFill>
                  <a:srgbClr val="663300"/>
                </a:solidFill>
              </a:rPr>
              <a:t>علّم الت</a:t>
            </a:r>
            <a:r>
              <a:rPr lang="ar-JO" sz="2400" smtClean="0">
                <a:solidFill>
                  <a:srgbClr val="663300"/>
                </a:solidFill>
              </a:rPr>
              <a:t>ّ</a:t>
            </a:r>
            <a:r>
              <a:rPr lang="ar-SA" sz="2400" smtClean="0">
                <a:solidFill>
                  <a:srgbClr val="663300"/>
                </a:solidFill>
              </a:rPr>
              <a:t>جريبي</a:t>
            </a:r>
            <a:r>
              <a:rPr lang="ar-JO" sz="2400" smtClean="0">
                <a:solidFill>
                  <a:srgbClr val="663300"/>
                </a:solidFill>
              </a:rPr>
              <a:t>ّ</a:t>
            </a:r>
            <a:r>
              <a:rPr lang="ar-SA" sz="2400" smtClean="0">
                <a:solidFill>
                  <a:srgbClr val="663300"/>
                </a:solidFill>
              </a:rPr>
              <a:t> </a:t>
            </a:r>
            <a:r>
              <a:rPr lang="ar-SA" sz="2400">
                <a:solidFill>
                  <a:srgbClr val="663300"/>
                </a:solidFill>
              </a:rPr>
              <a:t>ضمن </a:t>
            </a:r>
            <a:r>
              <a:rPr lang="ar-SA" sz="2400" smtClean="0">
                <a:solidFill>
                  <a:srgbClr val="663300"/>
                </a:solidFill>
              </a:rPr>
              <a:t>الخط</a:t>
            </a:r>
            <a:r>
              <a:rPr lang="ar-JO" sz="2400" smtClean="0">
                <a:solidFill>
                  <a:srgbClr val="663300"/>
                </a:solidFill>
              </a:rPr>
              <a:t>ّ</a:t>
            </a:r>
            <a:r>
              <a:rPr lang="ar-SA" sz="2400" smtClean="0">
                <a:solidFill>
                  <a:srgbClr val="663300"/>
                </a:solidFill>
              </a:rPr>
              <a:t>ة الاستراتيجي</a:t>
            </a:r>
            <a:r>
              <a:rPr lang="ar-JO" sz="2400" smtClean="0">
                <a:solidFill>
                  <a:srgbClr val="663300"/>
                </a:solidFill>
              </a:rPr>
              <a:t>ّ</a:t>
            </a:r>
            <a:r>
              <a:rPr lang="ar-SA" sz="2400" smtClean="0">
                <a:solidFill>
                  <a:srgbClr val="663300"/>
                </a:solidFill>
              </a:rPr>
              <a:t>ة</a:t>
            </a:r>
            <a:r>
              <a:rPr lang="en-US" sz="2400">
                <a:solidFill>
                  <a:srgbClr val="663300"/>
                </a:solidFill>
              </a:rPr>
              <a:t>."</a:t>
            </a:r>
          </a:p>
          <a:p>
            <a:pPr lvl="0" algn="just" rtl="1">
              <a:lnSpc>
                <a:spcPct val="150000"/>
              </a:lnSpc>
            </a:pPr>
            <a:r>
              <a:rPr lang="ar-JO" sz="2400" b="1" smtClean="0">
                <a:solidFill>
                  <a:srgbClr val="002060"/>
                </a:solidFill>
              </a:rPr>
              <a:t>4- </a:t>
            </a:r>
            <a:r>
              <a:rPr lang="ar-SA" sz="2400" b="1" smtClean="0">
                <a:solidFill>
                  <a:srgbClr val="002060"/>
                </a:solidFill>
              </a:rPr>
              <a:t>إظهار </a:t>
            </a:r>
            <a:r>
              <a:rPr lang="ar-SA" sz="2400" b="1">
                <a:solidFill>
                  <a:srgbClr val="002060"/>
                </a:solidFill>
              </a:rPr>
              <a:t>المتابعة والاستجابة </a:t>
            </a:r>
            <a:r>
              <a:rPr lang="ar-SA" sz="2400" b="1" smtClean="0">
                <a:solidFill>
                  <a:srgbClr val="002060"/>
                </a:solidFill>
              </a:rPr>
              <a:t>للت</a:t>
            </a:r>
            <a:r>
              <a:rPr lang="ar-JO" sz="2400" b="1" smtClean="0">
                <a:solidFill>
                  <a:srgbClr val="002060"/>
                </a:solidFill>
              </a:rPr>
              <a:t>ّ</a:t>
            </a:r>
            <a:r>
              <a:rPr lang="ar-SA" sz="2400" b="1" smtClean="0">
                <a:solidFill>
                  <a:srgbClr val="002060"/>
                </a:solidFill>
              </a:rPr>
              <a:t>قييمات</a:t>
            </a:r>
            <a:r>
              <a:rPr lang="en-US" sz="2400" b="1" smtClean="0">
                <a:solidFill>
                  <a:srgbClr val="002060"/>
                </a:solidFill>
              </a:rPr>
              <a:t>:</a:t>
            </a:r>
            <a:endParaRPr lang="ar-JO" sz="2400">
              <a:solidFill>
                <a:srgbClr val="002060"/>
              </a:solidFill>
            </a:endParaRPr>
          </a:p>
          <a:p>
            <a:pPr marL="342900" lvl="0" indent="-342900" algn="just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sz="2400" smtClean="0">
                <a:solidFill>
                  <a:srgbClr val="663300"/>
                </a:solidFill>
              </a:rPr>
              <a:t>أظهر </a:t>
            </a:r>
            <a:r>
              <a:rPr lang="ar-SA" sz="2400">
                <a:solidFill>
                  <a:srgbClr val="663300"/>
                </a:solidFill>
              </a:rPr>
              <a:t>كيف تستجيب لملاحظات </a:t>
            </a:r>
            <a:r>
              <a:rPr lang="ar-SA" sz="2400" smtClean="0">
                <a:solidFill>
                  <a:srgbClr val="663300"/>
                </a:solidFill>
              </a:rPr>
              <a:t>الت</a:t>
            </a:r>
            <a:r>
              <a:rPr lang="ar-JO" sz="2400" smtClean="0">
                <a:solidFill>
                  <a:srgbClr val="663300"/>
                </a:solidFill>
              </a:rPr>
              <a:t>ّ</a:t>
            </a:r>
            <a:r>
              <a:rPr lang="ar-SA" sz="2400" smtClean="0">
                <a:solidFill>
                  <a:srgbClr val="663300"/>
                </a:solidFill>
              </a:rPr>
              <a:t>غذية الر</a:t>
            </a:r>
            <a:r>
              <a:rPr lang="ar-JO" sz="2400" smtClean="0">
                <a:solidFill>
                  <a:srgbClr val="663300"/>
                </a:solidFill>
              </a:rPr>
              <a:t>ّ</a:t>
            </a:r>
            <a:r>
              <a:rPr lang="ar-SA" sz="2400" smtClean="0">
                <a:solidFill>
                  <a:srgbClr val="663300"/>
                </a:solidFill>
              </a:rPr>
              <a:t>اجعة </a:t>
            </a:r>
            <a:r>
              <a:rPr lang="ar-SA" sz="2400">
                <a:solidFill>
                  <a:srgbClr val="663300"/>
                </a:solidFill>
              </a:rPr>
              <a:t>من </a:t>
            </a:r>
            <a:r>
              <a:rPr lang="ar-SA" sz="2400" smtClean="0">
                <a:solidFill>
                  <a:srgbClr val="663300"/>
                </a:solidFill>
              </a:rPr>
              <a:t>الط</a:t>
            </a:r>
            <a:r>
              <a:rPr lang="ar-JO" sz="2400" smtClean="0">
                <a:solidFill>
                  <a:srgbClr val="663300"/>
                </a:solidFill>
              </a:rPr>
              <a:t>ّ</a:t>
            </a:r>
            <a:r>
              <a:rPr lang="ar-SA" sz="2400" smtClean="0">
                <a:solidFill>
                  <a:srgbClr val="663300"/>
                </a:solidFill>
              </a:rPr>
              <a:t>لبة </a:t>
            </a:r>
            <a:r>
              <a:rPr lang="ar-SA" sz="2400">
                <a:solidFill>
                  <a:srgbClr val="663300"/>
                </a:solidFill>
              </a:rPr>
              <a:t>أو تقارير الجودة</a:t>
            </a:r>
            <a:r>
              <a:rPr lang="en-US" sz="2400">
                <a:solidFill>
                  <a:srgbClr val="663300"/>
                </a:solidFill>
              </a:rPr>
              <a:t>.</a:t>
            </a:r>
          </a:p>
          <a:p>
            <a:pPr algn="just" rtl="1">
              <a:lnSpc>
                <a:spcPct val="150000"/>
              </a:lnSpc>
            </a:pPr>
            <a:r>
              <a:rPr lang="ar-SA" sz="2400">
                <a:solidFill>
                  <a:srgbClr val="663300"/>
                </a:solidFill>
              </a:rPr>
              <a:t>مثال</a:t>
            </a:r>
            <a:r>
              <a:rPr lang="en-US" sz="2400" smtClean="0">
                <a:solidFill>
                  <a:srgbClr val="663300"/>
                </a:solidFill>
              </a:rPr>
              <a:t>:</a:t>
            </a:r>
            <a:r>
              <a:rPr lang="ar-JO" sz="2400" smtClean="0">
                <a:solidFill>
                  <a:srgbClr val="663300"/>
                </a:solidFill>
              </a:rPr>
              <a:t> </a:t>
            </a:r>
            <a:r>
              <a:rPr lang="en-US" sz="2400" smtClean="0">
                <a:solidFill>
                  <a:srgbClr val="663300"/>
                </a:solidFill>
              </a:rPr>
              <a:t>"</a:t>
            </a:r>
            <a:r>
              <a:rPr lang="ar-SA" sz="2400">
                <a:solidFill>
                  <a:srgbClr val="663300"/>
                </a:solidFill>
              </a:rPr>
              <a:t>بناء على نتائج تقييم المخرج </a:t>
            </a:r>
            <a:r>
              <a:rPr lang="ar-SA" sz="2400" smtClean="0">
                <a:solidFill>
                  <a:srgbClr val="663300"/>
                </a:solidFill>
              </a:rPr>
              <a:t>الت</a:t>
            </a:r>
            <a:r>
              <a:rPr lang="ar-JO" sz="2400" smtClean="0">
                <a:solidFill>
                  <a:srgbClr val="663300"/>
                </a:solidFill>
              </a:rPr>
              <a:t>ّ</a:t>
            </a:r>
            <a:r>
              <a:rPr lang="ar-SA" sz="2400" smtClean="0">
                <a:solidFill>
                  <a:srgbClr val="663300"/>
                </a:solidFill>
              </a:rPr>
              <a:t>عل</a:t>
            </a:r>
            <a:r>
              <a:rPr lang="ar-JO" sz="2400" smtClean="0">
                <a:solidFill>
                  <a:srgbClr val="663300"/>
                </a:solidFill>
              </a:rPr>
              <a:t>ّ</a:t>
            </a:r>
            <a:r>
              <a:rPr lang="ar-SA" sz="2400" smtClean="0">
                <a:solidFill>
                  <a:srgbClr val="663300"/>
                </a:solidFill>
              </a:rPr>
              <a:t>مي</a:t>
            </a:r>
            <a:r>
              <a:rPr lang="ar-JO" sz="2400" smtClean="0">
                <a:solidFill>
                  <a:srgbClr val="663300"/>
                </a:solidFill>
              </a:rPr>
              <a:t>ّ</a:t>
            </a:r>
            <a:r>
              <a:rPr lang="ar-SA" sz="2400" smtClean="0">
                <a:solidFill>
                  <a:srgbClr val="663300"/>
                </a:solidFill>
              </a:rPr>
              <a:t> </a:t>
            </a:r>
            <a:r>
              <a:rPr lang="ar-SA" sz="2400">
                <a:solidFill>
                  <a:srgbClr val="663300"/>
                </a:solidFill>
              </a:rPr>
              <a:t>الأخير، أجرينا ورشة </a:t>
            </a:r>
            <a:r>
              <a:rPr lang="ar-SA" sz="2400" smtClean="0">
                <a:solidFill>
                  <a:srgbClr val="663300"/>
                </a:solidFill>
              </a:rPr>
              <a:t>تدريبي</a:t>
            </a:r>
            <a:r>
              <a:rPr lang="ar-JO" sz="2400" smtClean="0">
                <a:solidFill>
                  <a:srgbClr val="663300"/>
                </a:solidFill>
              </a:rPr>
              <a:t>ّ</a:t>
            </a:r>
            <a:r>
              <a:rPr lang="ar-SA" sz="2400" smtClean="0">
                <a:solidFill>
                  <a:srgbClr val="663300"/>
                </a:solidFill>
              </a:rPr>
              <a:t>ة </a:t>
            </a:r>
            <a:r>
              <a:rPr lang="ar-SA" sz="2400">
                <a:solidFill>
                  <a:srgbClr val="663300"/>
                </a:solidFill>
              </a:rPr>
              <a:t>لأعضاء </a:t>
            </a:r>
            <a:r>
              <a:rPr lang="ar-SA" sz="2400" smtClean="0">
                <a:solidFill>
                  <a:srgbClr val="663300"/>
                </a:solidFill>
              </a:rPr>
              <a:t>الهيئة</a:t>
            </a:r>
            <a:r>
              <a:rPr lang="ar-JO" sz="2400" smtClean="0">
                <a:solidFill>
                  <a:srgbClr val="663300"/>
                </a:solidFill>
              </a:rPr>
              <a:t> التّدريسيّة</a:t>
            </a:r>
            <a:r>
              <a:rPr lang="en-US" sz="2400" smtClean="0">
                <a:solidFill>
                  <a:srgbClr val="663300"/>
                </a:solidFill>
              </a:rPr>
              <a:t>."</a:t>
            </a:r>
            <a:endParaRPr lang="ar-JO" sz="2400" smtClean="0">
              <a:solidFill>
                <a:srgbClr val="663300"/>
              </a:solidFill>
            </a:endParaRPr>
          </a:p>
          <a:p>
            <a:pPr lvl="0" algn="just" rtl="1">
              <a:lnSpc>
                <a:spcPct val="150000"/>
              </a:lnSpc>
            </a:pPr>
            <a:r>
              <a:rPr lang="ar-JO" sz="2400" b="1" smtClean="0">
                <a:solidFill>
                  <a:srgbClr val="002060"/>
                </a:solidFill>
              </a:rPr>
              <a:t>5- </a:t>
            </a:r>
            <a:r>
              <a:rPr lang="ar-SA" sz="2400" b="1" smtClean="0">
                <a:solidFill>
                  <a:srgbClr val="002060"/>
                </a:solidFill>
              </a:rPr>
              <a:t>عرض </a:t>
            </a:r>
            <a:r>
              <a:rPr lang="ar-SA" sz="2400" b="1">
                <a:solidFill>
                  <a:srgbClr val="002060"/>
                </a:solidFill>
              </a:rPr>
              <a:t>الإنجازات والابتكار</a:t>
            </a:r>
            <a:r>
              <a:rPr lang="en-US" sz="2400" b="1">
                <a:solidFill>
                  <a:srgbClr val="002060"/>
                </a:solidFill>
              </a:rPr>
              <a:t>:</a:t>
            </a:r>
            <a:endParaRPr lang="en-US" sz="2400">
              <a:solidFill>
                <a:srgbClr val="002060"/>
              </a:solidFill>
            </a:endParaRPr>
          </a:p>
          <a:p>
            <a:pPr marL="342900" indent="-342900" algn="just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sz="2400" smtClean="0">
                <a:solidFill>
                  <a:srgbClr val="663300"/>
                </a:solidFill>
              </a:rPr>
              <a:t>سل</a:t>
            </a:r>
            <a:r>
              <a:rPr lang="ar-JO" sz="2400" smtClean="0">
                <a:solidFill>
                  <a:srgbClr val="663300"/>
                </a:solidFill>
              </a:rPr>
              <a:t>ّ</a:t>
            </a:r>
            <a:r>
              <a:rPr lang="ar-SA" sz="2400" smtClean="0">
                <a:solidFill>
                  <a:srgbClr val="663300"/>
                </a:solidFill>
              </a:rPr>
              <a:t>ط الض</a:t>
            </a:r>
            <a:r>
              <a:rPr lang="ar-JO" sz="2400" smtClean="0">
                <a:solidFill>
                  <a:srgbClr val="663300"/>
                </a:solidFill>
              </a:rPr>
              <a:t>ّ</a:t>
            </a:r>
            <a:r>
              <a:rPr lang="ar-SA" sz="2400" smtClean="0">
                <a:solidFill>
                  <a:srgbClr val="663300"/>
                </a:solidFill>
              </a:rPr>
              <a:t>وء </a:t>
            </a:r>
            <a:r>
              <a:rPr lang="ar-SA" sz="2400">
                <a:solidFill>
                  <a:srgbClr val="663300"/>
                </a:solidFill>
              </a:rPr>
              <a:t>على مبادرات القسم: استحداث </a:t>
            </a:r>
            <a:r>
              <a:rPr lang="ar-JO" sz="2400" smtClean="0">
                <a:solidFill>
                  <a:srgbClr val="663300"/>
                </a:solidFill>
              </a:rPr>
              <a:t>برامج</a:t>
            </a:r>
            <a:r>
              <a:rPr lang="ar-SA" sz="2400" smtClean="0">
                <a:solidFill>
                  <a:srgbClr val="663300"/>
                </a:solidFill>
              </a:rPr>
              <a:t>، </a:t>
            </a:r>
            <a:r>
              <a:rPr lang="ar-JO" sz="2400" smtClean="0">
                <a:solidFill>
                  <a:srgbClr val="663300"/>
                </a:solidFill>
              </a:rPr>
              <a:t>تعديل خطط، </a:t>
            </a:r>
            <a:r>
              <a:rPr lang="ar-SA" sz="2400" smtClean="0">
                <a:solidFill>
                  <a:srgbClr val="663300"/>
                </a:solidFill>
              </a:rPr>
              <a:t>شراكات بحثي</a:t>
            </a:r>
            <a:r>
              <a:rPr lang="ar-JO" sz="2400" smtClean="0">
                <a:solidFill>
                  <a:srgbClr val="663300"/>
                </a:solidFill>
              </a:rPr>
              <a:t>ّ</a:t>
            </a:r>
            <a:r>
              <a:rPr lang="ar-SA" sz="2400" smtClean="0">
                <a:solidFill>
                  <a:srgbClr val="663300"/>
                </a:solidFill>
              </a:rPr>
              <a:t>ة</a:t>
            </a:r>
            <a:r>
              <a:rPr lang="ar-SA" sz="2400">
                <a:solidFill>
                  <a:srgbClr val="663300"/>
                </a:solidFill>
              </a:rPr>
              <a:t>، جوائز، </a:t>
            </a:r>
            <a:r>
              <a:rPr lang="ar-SA" sz="2400" smtClean="0">
                <a:solidFill>
                  <a:srgbClr val="663300"/>
                </a:solidFill>
              </a:rPr>
              <a:t>تمي</a:t>
            </a:r>
            <a:r>
              <a:rPr lang="ar-JO" sz="2400" smtClean="0">
                <a:solidFill>
                  <a:srgbClr val="663300"/>
                </a:solidFill>
              </a:rPr>
              <a:t>ّ</a:t>
            </a:r>
            <a:r>
              <a:rPr lang="ar-SA" sz="2400" smtClean="0">
                <a:solidFill>
                  <a:srgbClr val="663300"/>
                </a:solidFill>
              </a:rPr>
              <a:t>ز طلابي</a:t>
            </a:r>
            <a:r>
              <a:rPr lang="ar-JO" sz="2400" smtClean="0">
                <a:solidFill>
                  <a:srgbClr val="663300"/>
                </a:solidFill>
              </a:rPr>
              <a:t>ّ</a:t>
            </a:r>
            <a:r>
              <a:rPr lang="en-US" sz="2400" smtClean="0">
                <a:solidFill>
                  <a:srgbClr val="663300"/>
                </a:solidFill>
              </a:rPr>
              <a:t>.</a:t>
            </a:r>
            <a:endParaRPr lang="ar-JO" sz="2400">
              <a:solidFill>
                <a:srgbClr val="6633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52147" y="1012118"/>
            <a:ext cx="79560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ar-JO" sz="3600" b="1" smtClean="0">
                <a:solidFill>
                  <a:schemeClr val="accent2">
                    <a:lumMod val="50000"/>
                  </a:schemeClr>
                </a:solidFill>
              </a:rPr>
              <a:t>إرشادات لرؤساء الأقسام يرجى اتّباعها أثناء المقابلة</a:t>
            </a:r>
            <a:endParaRPr lang="ar-JO" sz="3600" b="1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801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26371" y="1128663"/>
            <a:ext cx="85026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ar-JO" sz="3200" b="1" dirty="0" smtClean="0">
                <a:solidFill>
                  <a:schemeClr val="accent2">
                    <a:lumMod val="50000"/>
                  </a:schemeClr>
                </a:solidFill>
              </a:rPr>
              <a:t>موعد المقابلة</a:t>
            </a: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ar-JO" sz="3200" b="1" dirty="0" smtClean="0">
                <a:solidFill>
                  <a:schemeClr val="accent2">
                    <a:lumMod val="50000"/>
                  </a:schemeClr>
                </a:solidFill>
              </a:rPr>
              <a:t> الأولى: الأربعاء 28-5-2025/ السّاعة 11.30</a:t>
            </a:r>
            <a:endParaRPr lang="ar-JO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67678" y="4418423"/>
            <a:ext cx="6032421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ar-JO" sz="3200" b="1" dirty="0" smtClean="0">
                <a:solidFill>
                  <a:srgbClr val="CC0000"/>
                </a:solidFill>
              </a:rPr>
              <a:t>يرجى التّواجد في الاستراحة السّاعة 10.45</a:t>
            </a:r>
          </a:p>
          <a:p>
            <a:pPr algn="ctr" rtl="1"/>
            <a:r>
              <a:rPr lang="ar-JO" sz="3200" b="1" dirty="0" smtClean="0">
                <a:solidFill>
                  <a:schemeClr val="accent2">
                    <a:lumMod val="50000"/>
                  </a:schemeClr>
                </a:solidFill>
              </a:rPr>
              <a:t>مكان الاجتماع: قاعة العمادة</a:t>
            </a:r>
            <a:endParaRPr lang="ar-JO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70" b="42100"/>
          <a:stretch/>
        </p:blipFill>
        <p:spPr>
          <a:xfrm>
            <a:off x="2310155" y="2405269"/>
            <a:ext cx="7832035" cy="132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129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82" r="6204" b="6529"/>
          <a:stretch/>
        </p:blipFill>
        <p:spPr>
          <a:xfrm>
            <a:off x="1197742" y="2061882"/>
            <a:ext cx="9810920" cy="196327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54422" y="1128663"/>
            <a:ext cx="84465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ar-JO" sz="3200" b="1" dirty="0" smtClean="0">
                <a:solidFill>
                  <a:schemeClr val="accent2">
                    <a:lumMod val="50000"/>
                  </a:schemeClr>
                </a:solidFill>
              </a:rPr>
              <a:t>موعد المقابلة</a:t>
            </a: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ar-JO" sz="3200" b="1" dirty="0" smtClean="0">
                <a:solidFill>
                  <a:schemeClr val="accent2">
                    <a:lumMod val="50000"/>
                  </a:schemeClr>
                </a:solidFill>
              </a:rPr>
              <a:t> الثّانية: الأربعاء 28-5-2025/ السّاعة 11.30</a:t>
            </a:r>
            <a:endParaRPr lang="ar-JO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78900" y="4418423"/>
            <a:ext cx="6009979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ar-JO" sz="3200" b="1" smtClean="0">
                <a:solidFill>
                  <a:srgbClr val="CC0000"/>
                </a:solidFill>
              </a:rPr>
              <a:t>يرجى التّواجد في الاستراحة السّاعة 11.15</a:t>
            </a:r>
          </a:p>
          <a:p>
            <a:pPr algn="ctr" rtl="1"/>
            <a:r>
              <a:rPr lang="ar-JO" sz="3200" b="1" smtClean="0">
                <a:solidFill>
                  <a:schemeClr val="accent2">
                    <a:lumMod val="50000"/>
                  </a:schemeClr>
                </a:solidFill>
              </a:rPr>
              <a:t>مكان الاجتماع: قاعة العمادة</a:t>
            </a:r>
            <a:endParaRPr lang="ar-JO" sz="3200" b="1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533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42999" y="1824334"/>
            <a:ext cx="9809922" cy="80021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JO" sz="4600" b="1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إنَّ تَعاونَكمُ الكريمَ وحُضورَكمُ الفاعلَ مَحلُّ كلِّ تقديرٍ</a:t>
            </a:r>
          </a:p>
        </p:txBody>
      </p:sp>
      <p:sp>
        <p:nvSpPr>
          <p:cNvPr id="6" name="Rectangle 5"/>
          <p:cNvSpPr/>
          <p:nvPr/>
        </p:nvSpPr>
        <p:spPr>
          <a:xfrm>
            <a:off x="463738" y="3315205"/>
            <a:ext cx="111684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JO" sz="5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ولنُنجِزْ بِمعيّتِكم هذا الاستحقاقَ المُهمَّ بنجاحٍ </a:t>
            </a:r>
            <a:r>
              <a:rPr lang="ar-JO" sz="54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وتميّزٍ</a:t>
            </a:r>
            <a:endParaRPr lang="ar-JO" sz="54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29369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73304" y="1643985"/>
            <a:ext cx="952414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JO" sz="4000" b="1" smtClean="0">
                <a:solidFill>
                  <a:schemeClr val="accent2">
                    <a:lumMod val="50000"/>
                  </a:schemeClr>
                </a:solidFill>
              </a:rPr>
              <a:t>المعيار الأوّل: التّخطيط الاستراتيجيّ</a:t>
            </a:r>
          </a:p>
          <a:p>
            <a:pPr algn="r" rtl="1"/>
            <a:endParaRPr lang="ar-JO" smtClean="0"/>
          </a:p>
          <a:p>
            <a:pPr algn="r" rtl="1"/>
            <a:endParaRPr lang="ar-JO" b="1"/>
          </a:p>
          <a:p>
            <a:pPr algn="r" rtl="1">
              <a:lnSpc>
                <a:spcPct val="150000"/>
              </a:lnSpc>
            </a:pPr>
            <a:r>
              <a:rPr lang="ar-JO" sz="3600" b="1" smtClean="0">
                <a:solidFill>
                  <a:srgbClr val="002060"/>
                </a:solidFill>
              </a:rPr>
              <a:t>• الرّؤية والرّسالة والخطّة الاستراتيجيّة.</a:t>
            </a:r>
          </a:p>
          <a:p>
            <a:pPr algn="r" rtl="1">
              <a:lnSpc>
                <a:spcPct val="150000"/>
              </a:lnSpc>
            </a:pPr>
            <a:r>
              <a:rPr lang="ar-JO" sz="3600" b="1" smtClean="0">
                <a:solidFill>
                  <a:srgbClr val="663300"/>
                </a:solidFill>
              </a:rPr>
              <a:t>• التّوعية والمراجعة، وإدارة المخاطر.</a:t>
            </a:r>
          </a:p>
          <a:p>
            <a:pPr algn="r" rtl="1"/>
            <a:endParaRPr lang="ar-JO" smtClean="0"/>
          </a:p>
          <a:p>
            <a:pPr algn="r" rtl="1"/>
            <a:endParaRPr lang="ar-JO" smtClean="0"/>
          </a:p>
        </p:txBody>
      </p:sp>
    </p:spTree>
    <p:extLst>
      <p:ext uri="{BB962C8B-B14F-4D97-AF65-F5344CB8AC3E}">
        <p14:creationId xmlns:p14="http://schemas.microsoft.com/office/powerpoint/2010/main" val="1840778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68762" y="1120001"/>
            <a:ext cx="9524144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endParaRPr lang="ar-JO" smtClean="0"/>
          </a:p>
          <a:p>
            <a:pPr algn="ctr" rtl="1"/>
            <a:r>
              <a:rPr lang="ar-JO" sz="3600" b="1" smtClean="0">
                <a:solidFill>
                  <a:schemeClr val="accent2">
                    <a:lumMod val="50000"/>
                  </a:schemeClr>
                </a:solidFill>
              </a:rPr>
              <a:t>أسئلة متوقّعة لأعضاء هيئة التّدريس</a:t>
            </a:r>
          </a:p>
          <a:p>
            <a:pPr algn="ctr" rtl="1"/>
            <a:endParaRPr lang="ar-JO" sz="2000" b="1" smtClean="0"/>
          </a:p>
          <a:p>
            <a:pPr algn="r" rtl="1">
              <a:lnSpc>
                <a:spcPct val="150000"/>
              </a:lnSpc>
            </a:pPr>
            <a:r>
              <a:rPr lang="ar-JO" sz="3200">
                <a:solidFill>
                  <a:srgbClr val="002060"/>
                </a:solidFill>
              </a:rPr>
              <a:t>•</a:t>
            </a:r>
            <a:r>
              <a:rPr lang="ar-JO" smtClean="0">
                <a:solidFill>
                  <a:srgbClr val="002060"/>
                </a:solidFill>
              </a:rPr>
              <a:t> </a:t>
            </a:r>
            <a:r>
              <a:rPr lang="ar-JO" sz="3200" smtClean="0">
                <a:solidFill>
                  <a:srgbClr val="002060"/>
                </a:solidFill>
              </a:rPr>
              <a:t>كيف تُسهم خططكم الدّراسيّة في تحقيق رؤية الكليّة؟</a:t>
            </a:r>
          </a:p>
          <a:p>
            <a:pPr algn="r" rtl="1">
              <a:lnSpc>
                <a:spcPct val="150000"/>
              </a:lnSpc>
            </a:pPr>
            <a:r>
              <a:rPr lang="ar-JO" sz="3200" smtClean="0">
                <a:solidFill>
                  <a:srgbClr val="663300"/>
                </a:solidFill>
              </a:rPr>
              <a:t>• ما مدى اطلاعكم على الخطّة الاستراتيجيّة؟</a:t>
            </a:r>
          </a:p>
          <a:p>
            <a:pPr algn="r" rtl="1">
              <a:lnSpc>
                <a:spcPct val="150000"/>
              </a:lnSpc>
            </a:pPr>
            <a:r>
              <a:rPr lang="ar-JO" sz="3200" smtClean="0">
                <a:solidFill>
                  <a:srgbClr val="002060"/>
                </a:solidFill>
              </a:rPr>
              <a:t>• هل يتمّ إشراككم في مراجعة أو تحديث الرّؤية والرّسالة؟</a:t>
            </a:r>
          </a:p>
          <a:p>
            <a:pPr algn="r" rtl="1">
              <a:lnSpc>
                <a:spcPct val="150000"/>
              </a:lnSpc>
            </a:pPr>
            <a:r>
              <a:rPr lang="ar-JO" sz="3200" smtClean="0">
                <a:solidFill>
                  <a:srgbClr val="663300"/>
                </a:solidFill>
              </a:rPr>
              <a:t>• كيف تنعكس القيم المؤسّسيّة في أدائكم الأكاديميّ والتّدريسيّ؟ </a:t>
            </a:r>
          </a:p>
          <a:p>
            <a:pPr algn="r" rtl="1">
              <a:lnSpc>
                <a:spcPct val="150000"/>
              </a:lnSpc>
            </a:pPr>
            <a:endParaRPr lang="ar-JO" sz="3200" smtClean="0"/>
          </a:p>
        </p:txBody>
      </p:sp>
    </p:spTree>
    <p:extLst>
      <p:ext uri="{BB962C8B-B14F-4D97-AF65-F5344CB8AC3E}">
        <p14:creationId xmlns:p14="http://schemas.microsoft.com/office/powerpoint/2010/main" val="2961800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50136" y="1284390"/>
            <a:ext cx="10356351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JO" sz="3600" b="1" smtClean="0">
                <a:solidFill>
                  <a:schemeClr val="accent2">
                    <a:lumMod val="50000"/>
                  </a:schemeClr>
                </a:solidFill>
              </a:rPr>
              <a:t>أسئلة متوقّعة  لرؤساء الأقسام:</a:t>
            </a:r>
          </a:p>
          <a:p>
            <a:pPr algn="ctr" rtl="1"/>
            <a:endParaRPr lang="ar-JO" sz="2400" b="1" smtClean="0"/>
          </a:p>
          <a:p>
            <a:pPr algn="r" rtl="1">
              <a:lnSpc>
                <a:spcPct val="150000"/>
              </a:lnSpc>
            </a:pPr>
            <a:r>
              <a:rPr lang="ar-JO" sz="3600" smtClean="0">
                <a:solidFill>
                  <a:srgbClr val="002060"/>
                </a:solidFill>
              </a:rPr>
              <a:t>• كيف تتابعون تنفيذ الأهداف الاستراتيجيّة؟</a:t>
            </a:r>
          </a:p>
          <a:p>
            <a:pPr algn="r" rtl="1">
              <a:lnSpc>
                <a:spcPct val="150000"/>
              </a:lnSpc>
            </a:pPr>
            <a:r>
              <a:rPr lang="ar-JO" sz="3600" smtClean="0">
                <a:solidFill>
                  <a:srgbClr val="663300"/>
                </a:solidFill>
              </a:rPr>
              <a:t>• ما آليّة مراجعة وتحديث خطّة القسم؟</a:t>
            </a:r>
          </a:p>
          <a:p>
            <a:pPr algn="r" rtl="1">
              <a:lnSpc>
                <a:spcPct val="150000"/>
              </a:lnSpc>
            </a:pPr>
            <a:r>
              <a:rPr lang="ar-JO" sz="3600" smtClean="0">
                <a:solidFill>
                  <a:srgbClr val="002060"/>
                </a:solidFill>
              </a:rPr>
              <a:t>• كيف يتمّ ربط خطط القسم بالغايات العامّة للمؤسّسة؟</a:t>
            </a:r>
          </a:p>
          <a:p>
            <a:pPr algn="r" rtl="1">
              <a:lnSpc>
                <a:spcPct val="150000"/>
              </a:lnSpc>
            </a:pPr>
            <a:r>
              <a:rPr lang="ar-JO" sz="3600" smtClean="0">
                <a:solidFill>
                  <a:srgbClr val="663300"/>
                </a:solidFill>
              </a:rPr>
              <a:t>• ما الإجراءات المتّخذة عند رصد انحراف عن الخطّة التّنفيذيّة؟</a:t>
            </a:r>
            <a:endParaRPr lang="ar-JO" sz="3600">
              <a:solidFill>
                <a:srgbClr val="66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133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40431" y="1720840"/>
            <a:ext cx="924674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JO" sz="3600" b="1" smtClean="0">
                <a:solidFill>
                  <a:schemeClr val="accent2">
                    <a:lumMod val="50000"/>
                  </a:schemeClr>
                </a:solidFill>
              </a:rPr>
              <a:t>المعيار الثّاني: الحوكمة</a:t>
            </a:r>
          </a:p>
          <a:p>
            <a:pPr algn="ctr" rtl="1"/>
            <a:endParaRPr lang="ar-JO" sz="3600" b="1" smtClean="0"/>
          </a:p>
          <a:p>
            <a:pPr algn="ctr" rtl="1"/>
            <a:r>
              <a:rPr lang="ar-JO" sz="3600" b="1" smtClean="0">
                <a:solidFill>
                  <a:srgbClr val="002060"/>
                </a:solidFill>
              </a:rPr>
              <a:t>السّياسات، الهياكل التّنظيميّة، المساءلة، النّزاهة.</a:t>
            </a:r>
          </a:p>
        </p:txBody>
      </p:sp>
    </p:spTree>
    <p:extLst>
      <p:ext uri="{BB962C8B-B14F-4D97-AF65-F5344CB8AC3E}">
        <p14:creationId xmlns:p14="http://schemas.microsoft.com/office/powerpoint/2010/main" val="399702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62731" y="1738770"/>
            <a:ext cx="9596062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JO" sz="3600" b="1" dirty="0" smtClean="0">
                <a:solidFill>
                  <a:schemeClr val="accent2">
                    <a:lumMod val="50000"/>
                  </a:schemeClr>
                </a:solidFill>
              </a:rPr>
              <a:t>أسئلة متوقّعة لأعضاء هيئة </a:t>
            </a:r>
            <a:r>
              <a:rPr lang="ar-JO" sz="3600" b="1" dirty="0" smtClean="0">
                <a:solidFill>
                  <a:schemeClr val="accent2">
                    <a:lumMod val="50000"/>
                  </a:schemeClr>
                </a:solidFill>
              </a:rPr>
              <a:t>التّدريس</a:t>
            </a:r>
            <a:endParaRPr lang="ar-JO" sz="36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 rtl="1"/>
            <a:endParaRPr lang="ar-JO" dirty="0" smtClean="0"/>
          </a:p>
          <a:p>
            <a:pPr algn="r" rtl="1">
              <a:lnSpc>
                <a:spcPct val="150000"/>
              </a:lnSpc>
            </a:pPr>
            <a:r>
              <a:rPr lang="ar-JO" sz="2800" dirty="0" smtClean="0">
                <a:solidFill>
                  <a:srgbClr val="002060"/>
                </a:solidFill>
              </a:rPr>
              <a:t>• هل تصلكم التّعليمات والسّياسات بوضوح؟</a:t>
            </a:r>
          </a:p>
          <a:p>
            <a:pPr algn="r" rtl="1">
              <a:lnSpc>
                <a:spcPct val="150000"/>
              </a:lnSpc>
            </a:pPr>
            <a:r>
              <a:rPr lang="ar-JO" sz="2800" dirty="0" smtClean="0">
                <a:solidFill>
                  <a:srgbClr val="663300"/>
                </a:solidFill>
              </a:rPr>
              <a:t>• كيف يتمّ إشراككم في اتّخاذ القرار؟</a:t>
            </a:r>
          </a:p>
          <a:p>
            <a:pPr algn="r" rtl="1">
              <a:lnSpc>
                <a:spcPct val="150000"/>
              </a:lnSpc>
            </a:pPr>
            <a:r>
              <a:rPr lang="ar-JO" sz="2800" dirty="0" smtClean="0">
                <a:solidFill>
                  <a:srgbClr val="002060"/>
                </a:solidFill>
              </a:rPr>
              <a:t>• هل لديكم فهم واضح لهيكل الحوكمة وصلاحيّات المجالس المختلفة؟</a:t>
            </a:r>
          </a:p>
          <a:p>
            <a:pPr algn="r" rtl="1">
              <a:lnSpc>
                <a:spcPct val="150000"/>
              </a:lnSpc>
            </a:pPr>
            <a:r>
              <a:rPr lang="ar-JO" sz="2800" dirty="0" smtClean="0">
                <a:solidFill>
                  <a:srgbClr val="663300"/>
                </a:solidFill>
              </a:rPr>
              <a:t>• ما مدى التزام المؤسّسة بمبدأ العدالة والشّفافية؟</a:t>
            </a:r>
          </a:p>
        </p:txBody>
      </p:sp>
    </p:spTree>
    <p:extLst>
      <p:ext uri="{BB962C8B-B14F-4D97-AF65-F5344CB8AC3E}">
        <p14:creationId xmlns:p14="http://schemas.microsoft.com/office/powerpoint/2010/main" val="2853940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35649" y="1751662"/>
            <a:ext cx="8520701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JO" sz="3200" b="1" smtClean="0">
                <a:solidFill>
                  <a:schemeClr val="accent2">
                    <a:lumMod val="50000"/>
                  </a:schemeClr>
                </a:solidFill>
              </a:rPr>
              <a:t>أسئلة متوقّعة لرؤساء الأقسام</a:t>
            </a:r>
          </a:p>
          <a:p>
            <a:pPr algn="ctr" rtl="1"/>
            <a:endParaRPr lang="ar-JO" smtClean="0"/>
          </a:p>
          <a:p>
            <a:pPr algn="r" rtl="1">
              <a:lnSpc>
                <a:spcPct val="150000"/>
              </a:lnSpc>
            </a:pPr>
            <a:r>
              <a:rPr lang="ar-JO" sz="3200" smtClean="0">
                <a:solidFill>
                  <a:srgbClr val="002060"/>
                </a:solidFill>
              </a:rPr>
              <a:t>• ما آليّات تقييم أداء القسم؟</a:t>
            </a:r>
          </a:p>
          <a:p>
            <a:pPr algn="r" rtl="1">
              <a:lnSpc>
                <a:spcPct val="150000"/>
              </a:lnSpc>
            </a:pPr>
            <a:r>
              <a:rPr lang="ar-JO" sz="3200" smtClean="0">
                <a:solidFill>
                  <a:schemeClr val="accent2">
                    <a:lumMod val="50000"/>
                  </a:schemeClr>
                </a:solidFill>
              </a:rPr>
              <a:t>• كيف يتمّ التّعامل مع الشّكاوى أو التّظلّمات؟</a:t>
            </a:r>
          </a:p>
          <a:p>
            <a:pPr algn="r" rtl="1">
              <a:lnSpc>
                <a:spcPct val="150000"/>
              </a:lnSpc>
            </a:pPr>
            <a:r>
              <a:rPr lang="ar-JO" sz="3200" smtClean="0">
                <a:solidFill>
                  <a:srgbClr val="002060"/>
                </a:solidFill>
              </a:rPr>
              <a:t>• ما مدى استقلاليّة القسم في اتّخاذ قراراته؟</a:t>
            </a:r>
          </a:p>
          <a:p>
            <a:pPr algn="r" rtl="1">
              <a:lnSpc>
                <a:spcPct val="150000"/>
              </a:lnSpc>
            </a:pPr>
            <a:r>
              <a:rPr lang="ar-JO" sz="3200" smtClean="0">
                <a:solidFill>
                  <a:schemeClr val="accent2">
                    <a:lumMod val="50000"/>
                  </a:schemeClr>
                </a:solidFill>
              </a:rPr>
              <a:t>• كيف يتمّ توثيق وتحديث الأوصاف الوظيفيّة؟</a:t>
            </a:r>
            <a:endParaRPr lang="ar-JO" sz="320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196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65B2074A16CC419BEA842A2E4DC049" ma:contentTypeVersion="1" ma:contentTypeDescription="Create a new document." ma:contentTypeScope="" ma:versionID="035b022f210390c63f7d3d66d340516e">
  <xsd:schema xmlns:xsd="http://www.w3.org/2001/XMLSchema" xmlns:xs="http://www.w3.org/2001/XMLSchema" xmlns:p="http://schemas.microsoft.com/office/2006/metadata/properties" xmlns:ns2="4c854669-c37d-4e1c-9895-ff9cd39da670" targetNamespace="http://schemas.microsoft.com/office/2006/metadata/properties" ma:root="true" ma:fieldsID="751cdcf39d83a421e0164ee3f3c781a8" ns2:_="">
    <xsd:import namespace="4c854669-c37d-4e1c-9895-ff9cd39da670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854669-c37d-4e1c-9895-ff9cd39da670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c854669-c37d-4e1c-9895-ff9cd39da670">CJCARFC42DW7-34-707</_dlc_DocId>
    <_dlc_DocIdUrl xmlns="4c854669-c37d-4e1c-9895-ff9cd39da670">
      <Url>https://sites.ju.edu.jo/ar/pqmc/_layouts/15/DocIdRedir.aspx?ID=CJCARFC42DW7-34-707</Url>
      <Description>CJCARFC42DW7-34-707</Description>
    </_dlc_DocIdUrl>
  </documentManagement>
</p:properties>
</file>

<file path=customXml/itemProps1.xml><?xml version="1.0" encoding="utf-8"?>
<ds:datastoreItem xmlns:ds="http://schemas.openxmlformats.org/officeDocument/2006/customXml" ds:itemID="{6F79EB23-17F8-40F4-9D30-212E05FB6F9D}"/>
</file>

<file path=customXml/itemProps2.xml><?xml version="1.0" encoding="utf-8"?>
<ds:datastoreItem xmlns:ds="http://schemas.openxmlformats.org/officeDocument/2006/customXml" ds:itemID="{B8E6C13F-FB97-4C5D-9F14-FFA067DBE292}"/>
</file>

<file path=customXml/itemProps3.xml><?xml version="1.0" encoding="utf-8"?>
<ds:datastoreItem xmlns:ds="http://schemas.openxmlformats.org/officeDocument/2006/customXml" ds:itemID="{69475826-7B79-4954-8FAF-D006C4C1F7E1}"/>
</file>

<file path=customXml/itemProps4.xml><?xml version="1.0" encoding="utf-8"?>
<ds:datastoreItem xmlns:ds="http://schemas.openxmlformats.org/officeDocument/2006/customXml" ds:itemID="{FA3254BC-5D37-4734-9192-FFC2B5FE517C}"/>
</file>

<file path=docProps/app.xml><?xml version="1.0" encoding="utf-8"?>
<Properties xmlns="http://schemas.openxmlformats.org/officeDocument/2006/extended-properties" xmlns:vt="http://schemas.openxmlformats.org/officeDocument/2006/docPropsVTypes">
  <TotalTime>870</TotalTime>
  <Words>1233</Words>
  <Application>Microsoft Office PowerPoint</Application>
  <PresentationFormat>Widescreen</PresentationFormat>
  <Paragraphs>165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30</cp:revision>
  <dcterms:created xsi:type="dcterms:W3CDTF">2025-05-26T16:18:35Z</dcterms:created>
  <dcterms:modified xsi:type="dcterms:W3CDTF">2025-10-28T14:05:06Z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0x0101005965B2074A16CC419BEA842A2E4DC049</vt:lpwstr>
  </property>
  <property fmtid="{D5CDD505-2E9C-101B-9397-08002B2CF9AE}" pid="3" name="_dlc_DocIdItemGuid">
    <vt:lpwstr>85c0aef1-9878-4e37-ac8b-2e7514b3b4a4</vt:lpwstr>
  </property>
</Properties>
</file>