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emf" ContentType="image/x-emf"/>
  <Default Extension="xml" ContentType="application/xml"/>
  <Default Extension="gif" ContentType="image/gif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18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77" r:id="rId2"/>
    <p:sldId id="278" r:id="rId3"/>
    <p:sldId id="282" r:id="rId4"/>
    <p:sldId id="279" r:id="rId5"/>
    <p:sldId id="283" r:id="rId6"/>
    <p:sldId id="298" r:id="rId7"/>
    <p:sldId id="293" r:id="rId8"/>
    <p:sldId id="294" r:id="rId9"/>
    <p:sldId id="295" r:id="rId10"/>
    <p:sldId id="296" r:id="rId11"/>
    <p:sldId id="297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5" r:id="rId20"/>
    <p:sldId id="285" r:id="rId21"/>
    <p:sldId id="266" r:id="rId22"/>
    <p:sldId id="270" r:id="rId23"/>
    <p:sldId id="289" r:id="rId24"/>
    <p:sldId id="271" r:id="rId25"/>
    <p:sldId id="286" r:id="rId26"/>
    <p:sldId id="287" r:id="rId27"/>
    <p:sldId id="272" r:id="rId28"/>
    <p:sldId id="273" r:id="rId29"/>
    <p:sldId id="274" r:id="rId30"/>
    <p:sldId id="275" r:id="rId31"/>
    <p:sldId id="276" r:id="rId32"/>
    <p:sldId id="288" r:id="rId33"/>
    <p:sldId id="291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9900FF"/>
    <a:srgbClr val="0066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604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laa\Desktop\Proposal\Proposal%202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2606036745406824"/>
                  <c:y val="-0.1923492988790820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PHP, 82.1%  </a:t>
                    </a:r>
                  </a:p>
                  <a:p>
                    <a:r>
                      <a:rPr lang="en-US" sz="1500" b="1"/>
                      <a:t> </a:t>
                    </a:r>
                    <a:r>
                      <a:rPr lang="en-US" sz="1500" b="1" i="0" u="none" strike="noStrike" baseline="0"/>
                      <a:t>-0.2%</a:t>
                    </a:r>
                    <a:endParaRPr lang="en-US" sz="1500" b="1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ASP.NET, 15.8%</a:t>
                    </a:r>
                  </a:p>
                  <a:p>
                    <a:r>
                      <a:rPr lang="en-US" sz="1500" b="1"/>
                      <a:t> </a:t>
                    </a:r>
                    <a:r>
                      <a:rPr lang="en-US" sz="1500" b="1" i="0" u="none" strike="noStrike" baseline="0"/>
                      <a:t>+0.1%</a:t>
                    </a:r>
                    <a:endParaRPr lang="en-US" sz="1500" b="1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JAVA, 2.7%</a:t>
                    </a:r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static files, 1.5%</a:t>
                    </a:r>
                  </a:p>
                </c:rich>
              </c:tx>
              <c:showVal val="1"/>
              <c:showCat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ColdFusion, 0.7%</a:t>
                    </a:r>
                  </a:p>
                </c:rich>
              </c:tx>
              <c:showVal val="1"/>
              <c:showCatNam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Sheet1!$A$1:$A$5</c:f>
              <c:strCache>
                <c:ptCount val="5"/>
                <c:pt idx="0">
                  <c:v>PHP</c:v>
                </c:pt>
                <c:pt idx="1">
                  <c:v>ASP.NET</c:v>
                </c:pt>
                <c:pt idx="2">
                  <c:v>JAVA</c:v>
                </c:pt>
                <c:pt idx="3">
                  <c:v>static files</c:v>
                </c:pt>
                <c:pt idx="4">
                  <c:v>ColdFusion</c:v>
                </c:pt>
              </c:strCache>
            </c:strRef>
          </c:cat>
          <c:val>
            <c:numRef>
              <c:f>Sheet1!$B$1:$B$5</c:f>
              <c:numCache>
                <c:formatCode>0.00%</c:formatCode>
                <c:ptCount val="5"/>
                <c:pt idx="0">
                  <c:v>0.82099999999999995</c:v>
                </c:pt>
                <c:pt idx="1">
                  <c:v>0.15800000000000144</c:v>
                </c:pt>
                <c:pt idx="2">
                  <c:v>2.7000000000000739E-2</c:v>
                </c:pt>
                <c:pt idx="3">
                  <c:v>1.4999999999999998E-2</c:v>
                </c:pt>
                <c:pt idx="4">
                  <c:v>7.0000000000001675E-3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4536504"/>
          <a:ext cx="8280920" cy="50405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DB08A-8D69-41D6-BE19-0D87F2CB49F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48D6F-498D-42B0-A5EE-E43622E79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48D6F-498D-42B0-A5EE-E43622E7926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41CD-F814-493F-B2D3-86703836E4CE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E40-BBBA-4B9A-B204-F7DCAC961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41CD-F814-493F-B2D3-86703836E4CE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E40-BBBA-4B9A-B204-F7DCAC961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41CD-F814-493F-B2D3-86703836E4CE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E40-BBBA-4B9A-B204-F7DCAC961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41CD-F814-493F-B2D3-86703836E4CE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E40-BBBA-4B9A-B204-F7DCAC961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41CD-F814-493F-B2D3-86703836E4CE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E40-BBBA-4B9A-B204-F7DCAC961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41CD-F814-493F-B2D3-86703836E4CE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E40-BBBA-4B9A-B204-F7DCAC961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41CD-F814-493F-B2D3-86703836E4CE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E40-BBBA-4B9A-B204-F7DCAC961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41CD-F814-493F-B2D3-86703836E4CE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E40-BBBA-4B9A-B204-F7DCAC961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41CD-F814-493F-B2D3-86703836E4CE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E40-BBBA-4B9A-B204-F7DCAC961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41CD-F814-493F-B2D3-86703836E4CE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E40-BBBA-4B9A-B204-F7DCAC961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41CD-F814-493F-B2D3-86703836E4CE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E40-BBBA-4B9A-B204-F7DCAC961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C41CD-F814-493F-B2D3-86703836E4CE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13E40-BBBA-4B9A-B204-F7DCAC961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dnan.r@yu.edu.jo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Software Reuse and the Cloud Computing Paradigm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14554"/>
            <a:ext cx="8640960" cy="42387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_____________________________________</a:t>
            </a:r>
          </a:p>
          <a:p>
            <a:pPr algn="ctr">
              <a:buNone/>
            </a:pPr>
            <a:endParaRPr lang="en-US" sz="2400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2400" b="1" i="1" dirty="0" err="1" smtClean="0">
                <a:solidFill>
                  <a:schemeClr val="bg1">
                    <a:lumMod val="50000"/>
                  </a:schemeClr>
                </a:solidFill>
              </a:rPr>
              <a:t>Adnan</a:t>
            </a:r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bg1">
                    <a:lumMod val="50000"/>
                  </a:schemeClr>
                </a:solidFill>
              </a:rPr>
              <a:t>Rawashdeh</a:t>
            </a:r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,  Associate Prof.</a:t>
            </a:r>
          </a:p>
          <a:p>
            <a:pPr algn="ctr">
              <a:buNone/>
            </a:pPr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Software Engineering Dept.,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The Faculty of IT &amp; CS.s</a:t>
            </a:r>
          </a:p>
          <a:p>
            <a:pPr algn="ctr">
              <a:buNone/>
            </a:pP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Yarmouk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University,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Irbid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Jordan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Adnan.r@yu.edu.jo</a:t>
            </a: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 txBox="1">
            <a:spLocks/>
          </p:cNvSpPr>
          <p:nvPr/>
        </p:nvSpPr>
        <p:spPr bwMode="auto">
          <a:xfrm>
            <a:off x="1143000" y="274638"/>
            <a:ext cx="692946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solidFill>
                  <a:srgbClr val="0000FF"/>
                </a:solidFill>
                <a:ea typeface="ＭＳ Ｐゴシック" pitchFamily="34" charset="-128"/>
              </a:rPr>
              <a:t>Figure-4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105D8-EE02-47CA-8FF9-597D7688880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142984"/>
            <a:ext cx="7429552" cy="536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143000" y="274639"/>
            <a:ext cx="7072338" cy="79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ea typeface="ＭＳ Ｐゴシック" pitchFamily="34" charset="-128"/>
              </a:rPr>
              <a:t>Figure-5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6E27F-1D76-448B-B540-B4B433B8381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142999"/>
            <a:ext cx="7500990" cy="548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Software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/>
              <a:t>Design </a:t>
            </a:r>
            <a:r>
              <a:rPr lang="en-US" b="1" i="1" dirty="0"/>
              <a:t>for </a:t>
            </a:r>
            <a:r>
              <a:rPr lang="en-US" b="1" dirty="0"/>
              <a:t>Reuse</a:t>
            </a:r>
            <a:r>
              <a:rPr lang="en-US" dirty="0"/>
              <a:t>: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/>
              <a:t>Design </a:t>
            </a:r>
            <a:r>
              <a:rPr lang="en-US" b="1" i="1" dirty="0"/>
              <a:t>with </a:t>
            </a:r>
            <a:r>
              <a:rPr lang="en-US" b="1" dirty="0"/>
              <a:t>Reuse</a:t>
            </a:r>
            <a:r>
              <a:rPr lang="en-US" dirty="0"/>
              <a:t>: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Puzz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628800"/>
            <a:ext cx="2425452" cy="2199076"/>
          </a:xfrm>
          <a:prstGeom prst="rect">
            <a:avLst/>
          </a:prstGeom>
        </p:spPr>
      </p:pic>
      <p:pic>
        <p:nvPicPr>
          <p:cNvPr id="5" name="Picture 4" descr="Puzzle.Ap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4077072"/>
            <a:ext cx="2304256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Design </a:t>
            </a:r>
            <a:r>
              <a:rPr lang="en-US" b="1" i="1" dirty="0" smtClean="0"/>
              <a:t>for </a:t>
            </a:r>
            <a:r>
              <a:rPr lang="en-US" b="1" dirty="0" smtClean="0"/>
              <a:t>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8964488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Designing &amp; building components </a:t>
            </a:r>
            <a:r>
              <a:rPr lang="en-US" dirty="0"/>
              <a:t>to be </a:t>
            </a:r>
            <a:r>
              <a:rPr lang="en-US" dirty="0" smtClean="0"/>
              <a:t>reusable.</a:t>
            </a:r>
          </a:p>
          <a:p>
            <a:pPr>
              <a:buNone/>
            </a:pPr>
            <a:r>
              <a:rPr lang="en-US" sz="4000" b="1" u="sng" dirty="0" smtClean="0"/>
              <a:t>Issues:</a:t>
            </a:r>
          </a:p>
          <a:p>
            <a:pPr marL="971550" lvl="1" indent="-457200">
              <a:buAutoNum type="arabicPeriod"/>
            </a:pPr>
            <a:r>
              <a:rPr lang="en-US" sz="4000" b="1" dirty="0" smtClean="0"/>
              <a:t>Size: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here are two possibilities:</a:t>
            </a:r>
          </a:p>
          <a:p>
            <a:pPr marL="1371600" lvl="2" indent="-457200"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). Large Assets (say Project-based) </a:t>
            </a:r>
          </a:p>
          <a:p>
            <a:pPr marL="1371600" lvl="2" indent="-457200">
              <a:buFont typeface="Wingdings"/>
              <a:buChar char="è"/>
            </a:pP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Assessment: </a:t>
            </a:r>
            <a:r>
              <a:rPr lang="en-US" b="1" dirty="0" smtClean="0">
                <a:solidFill>
                  <a:srgbClr val="9900FF"/>
                </a:solidFill>
                <a:sym typeface="Wingdings" pitchFamily="2" charset="2"/>
              </a:rPr>
              <a:t>High reuse%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but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limited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9900FF"/>
                </a:solidFill>
                <a:sym typeface="Wingdings" pitchFamily="2" charset="2"/>
              </a:rPr>
              <a:t>area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of apps.</a:t>
            </a:r>
          </a:p>
          <a:p>
            <a:pPr marL="1371600" lvl="2" indent="-457200">
              <a:buNone/>
            </a:pPr>
            <a:endParaRPr lang="en-US" dirty="0" smtClean="0"/>
          </a:p>
          <a:p>
            <a:pPr marL="1371600" lvl="2" indent="-457200">
              <a:buNone/>
            </a:pPr>
            <a:r>
              <a:rPr lang="en-US" dirty="0" smtClean="0"/>
              <a:t>(ii). Small-size Components (say Object Class)</a:t>
            </a:r>
          </a:p>
          <a:p>
            <a:pPr marL="1371600" lvl="2" indent="-457200">
              <a:buNone/>
            </a:pP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 Assessment: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low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9900FF"/>
                </a:solidFill>
                <a:sym typeface="Wingdings" pitchFamily="2" charset="2"/>
              </a:rPr>
              <a:t>reuse%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but </a:t>
            </a:r>
            <a:r>
              <a:rPr lang="en-US" b="1" dirty="0" smtClean="0">
                <a:solidFill>
                  <a:srgbClr val="9900FF"/>
                </a:solidFill>
                <a:sym typeface="Wingdings" pitchFamily="2" charset="2"/>
              </a:rPr>
              <a:t>wider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9900FF"/>
                </a:solidFill>
                <a:sym typeface="Wingdings" pitchFamily="2" charset="2"/>
              </a:rPr>
              <a:t>area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of apps. </a:t>
            </a:r>
            <a:r>
              <a:rPr lang="en-US" dirty="0" smtClean="0"/>
              <a:t>		</a:t>
            </a:r>
          </a:p>
          <a:p>
            <a:pPr marL="1371600" lvl="2" indent="-457200">
              <a:buAutoNum type="arabicPeriod"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3074" name="Picture 2" descr="نتيجة بحث الصور عن ‪assessment of reuse logo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214554"/>
            <a:ext cx="1872208" cy="1839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Design </a:t>
            </a:r>
            <a:r>
              <a:rPr lang="en-US" b="1" i="1" dirty="0" smtClean="0"/>
              <a:t>for </a:t>
            </a:r>
            <a:r>
              <a:rPr lang="en-US" b="1" dirty="0" smtClean="0"/>
              <a:t>Reuse</a:t>
            </a:r>
            <a:r>
              <a:rPr lang="en-US" dirty="0" smtClean="0"/>
              <a:t>   </a:t>
            </a:r>
            <a:r>
              <a:rPr lang="en-US" sz="2800" i="1" dirty="0" smtClean="0">
                <a:solidFill>
                  <a:srgbClr val="C00000"/>
                </a:solidFill>
              </a:rPr>
              <a:t>(cont.)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/>
          <a:lstStyle/>
          <a:p>
            <a:pPr>
              <a:buNone/>
            </a:pPr>
            <a:r>
              <a:rPr lang="en-US" sz="4000" b="1" u="sng" dirty="0" smtClean="0"/>
              <a:t>Issues</a:t>
            </a:r>
            <a:r>
              <a:rPr lang="en-US" sz="4000" i="1" u="sng" dirty="0" smtClean="0">
                <a:solidFill>
                  <a:srgbClr val="C00000"/>
                </a:solidFill>
              </a:rPr>
              <a:t> </a:t>
            </a:r>
            <a:r>
              <a:rPr lang="en-US" sz="2400" i="1" u="sng" dirty="0" smtClean="0">
                <a:solidFill>
                  <a:srgbClr val="C00000"/>
                </a:solidFill>
              </a:rPr>
              <a:t>(cont</a:t>
            </a:r>
            <a:r>
              <a:rPr lang="en-US" sz="2400" i="1" dirty="0" smtClean="0">
                <a:solidFill>
                  <a:srgbClr val="C00000"/>
                </a:solidFill>
              </a:rPr>
              <a:t>.) </a:t>
            </a:r>
            <a:r>
              <a:rPr lang="en-US" sz="4000" b="1" dirty="0" smtClean="0"/>
              <a:t>:</a:t>
            </a:r>
          </a:p>
          <a:p>
            <a:pPr marL="971550" lvl="1" indent="-457200">
              <a:buAutoNum type="arabicPeriod"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</a:rPr>
              <a:t>Size</a:t>
            </a:r>
          </a:p>
          <a:p>
            <a:pPr marL="971550" lvl="1" indent="-457200">
              <a:buAutoNum type="arabicPeriod"/>
            </a:pPr>
            <a:r>
              <a:rPr lang="en-US" sz="4000" b="1" dirty="0" smtClean="0"/>
              <a:t>Application Domain</a:t>
            </a:r>
          </a:p>
          <a:p>
            <a:pPr marL="971550" lvl="1" indent="-457200">
              <a:buNone/>
            </a:pPr>
            <a:r>
              <a:rPr lang="en-US" sz="2400" b="1" dirty="0"/>
              <a:t>	</a:t>
            </a:r>
            <a:r>
              <a:rPr lang="en-US" sz="2400" b="1" dirty="0" smtClean="0">
                <a:sym typeface="Wingdings" pitchFamily="2" charset="2"/>
              </a:rPr>
              <a:t> </a:t>
            </a:r>
            <a:r>
              <a:rPr lang="en-US" sz="2400" b="1" dirty="0" smtClean="0">
                <a:solidFill>
                  <a:srgbClr val="FF0000"/>
                </a:solidFill>
              </a:rPr>
              <a:t>Function</a:t>
            </a:r>
            <a:r>
              <a:rPr lang="en-US" sz="2400" b="1" dirty="0" smtClean="0"/>
              <a:t>al aspect/behavior </a:t>
            </a:r>
            <a:r>
              <a:rPr lang="en-US" sz="2400" b="1" dirty="0" smtClean="0">
                <a:solidFill>
                  <a:srgbClr val="FF0000"/>
                </a:solidFill>
              </a:rPr>
              <a:t>differs</a:t>
            </a:r>
            <a:r>
              <a:rPr lang="en-US" sz="2400" b="1" dirty="0" smtClean="0"/>
              <a:t> from one </a:t>
            </a:r>
          </a:p>
          <a:p>
            <a:pPr marL="971550" lvl="1" indent="-457200">
              <a:buNone/>
            </a:pPr>
            <a:r>
              <a:rPr lang="en-US" sz="2400" b="1" dirty="0" smtClean="0"/>
              <a:t>	application domain to another. However,  application domains do have something in </a:t>
            </a:r>
            <a:r>
              <a:rPr lang="en-US" sz="2400" b="1" dirty="0" smtClean="0">
                <a:solidFill>
                  <a:srgbClr val="0000CC"/>
                </a:solidFill>
              </a:rPr>
              <a:t>common</a:t>
            </a:r>
            <a:r>
              <a:rPr lang="en-US" sz="2400" b="1" dirty="0" smtClean="0"/>
              <a:t> </a:t>
            </a:r>
          </a:p>
          <a:p>
            <a:pPr marL="971550" lvl="1" indent="-457200">
              <a:buNone/>
            </a:pPr>
            <a:r>
              <a:rPr lang="en-US" sz="2400" b="1" dirty="0" smtClean="0"/>
              <a:t>	 (</a:t>
            </a:r>
            <a:r>
              <a:rPr lang="en-US" sz="2400" b="1" dirty="0" smtClean="0">
                <a:solidFill>
                  <a:srgbClr val="0000CC"/>
                </a:solidFill>
              </a:rPr>
              <a:t>GUI  </a:t>
            </a:r>
            <a:r>
              <a:rPr lang="en-US" sz="2400" b="1" dirty="0" smtClean="0"/>
              <a:t>is a good guess!)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Design </a:t>
            </a:r>
            <a:r>
              <a:rPr lang="en-US" b="1" i="1" dirty="0" smtClean="0"/>
              <a:t>for </a:t>
            </a:r>
            <a:r>
              <a:rPr lang="en-US" b="1" dirty="0" smtClean="0"/>
              <a:t>Reuse</a:t>
            </a:r>
            <a:r>
              <a:rPr lang="en-US" dirty="0" smtClean="0"/>
              <a:t>   </a:t>
            </a:r>
            <a:r>
              <a:rPr lang="en-US" sz="2800" i="1" dirty="0" smtClean="0">
                <a:solidFill>
                  <a:srgbClr val="C00000"/>
                </a:solidFill>
              </a:rPr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u="sng" dirty="0" smtClean="0"/>
              <a:t>Issues</a:t>
            </a:r>
            <a:r>
              <a:rPr lang="en-US" sz="4000" i="1" u="sng" dirty="0" smtClean="0">
                <a:solidFill>
                  <a:srgbClr val="C00000"/>
                </a:solidFill>
              </a:rPr>
              <a:t> </a:t>
            </a:r>
            <a:r>
              <a:rPr lang="en-US" sz="2400" i="1" u="sng" dirty="0" smtClean="0">
                <a:solidFill>
                  <a:srgbClr val="C00000"/>
                </a:solidFill>
              </a:rPr>
              <a:t>(cont</a:t>
            </a:r>
            <a:r>
              <a:rPr lang="en-US" sz="2400" i="1" dirty="0" smtClean="0">
                <a:solidFill>
                  <a:srgbClr val="C00000"/>
                </a:solidFill>
              </a:rPr>
              <a:t>.) </a:t>
            </a:r>
            <a:r>
              <a:rPr lang="en-US" sz="4000" b="1" dirty="0" smtClean="0"/>
              <a:t>:</a:t>
            </a:r>
          </a:p>
          <a:p>
            <a:pPr marL="971550" lvl="1" indent="-457200">
              <a:buAutoNum type="arabicPeriod"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</a:rPr>
              <a:t>Size</a:t>
            </a:r>
          </a:p>
          <a:p>
            <a:pPr marL="971550" lvl="1" indent="-457200">
              <a:buAutoNum type="arabicPeriod"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</a:rPr>
              <a:t>Application Domain</a:t>
            </a:r>
          </a:p>
          <a:p>
            <a:pPr marL="971550" lvl="1" indent="-457200">
              <a:buAutoNum type="arabicPeriod"/>
            </a:pPr>
            <a:r>
              <a:rPr lang="en-US" sz="4000" b="1" dirty="0" smtClean="0"/>
              <a:t> Programming Language</a:t>
            </a:r>
          </a:p>
          <a:p>
            <a:pPr marL="971550" lvl="1" indent="-457200">
              <a:buFont typeface="Wingdings" pitchFamily="2" charset="2"/>
              <a:buChar char="Ø"/>
            </a:pPr>
            <a:r>
              <a:rPr lang="en-US" sz="2400" b="1" dirty="0" smtClean="0"/>
              <a:t>What is the best programming language?</a:t>
            </a:r>
          </a:p>
          <a:p>
            <a:pPr marL="971550" lvl="1" indent="-457200">
              <a:buNone/>
            </a:pPr>
            <a:r>
              <a:rPr lang="en-US" sz="2400" b="1" dirty="0" smtClean="0">
                <a:sym typeface="Wingdings" pitchFamily="2" charset="2"/>
              </a:rPr>
              <a:t> Developers are advised that the best programming language is the one you know best</a:t>
            </a:r>
            <a:r>
              <a:rPr lang="en-US" sz="2400" b="1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Most popular server-side programming languages with usage change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467544" y="1484784"/>
          <a:ext cx="82809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Design </a:t>
            </a:r>
            <a:r>
              <a:rPr lang="en-US" b="1" i="1" dirty="0" smtClean="0"/>
              <a:t>for </a:t>
            </a:r>
            <a:r>
              <a:rPr lang="en-US" b="1" dirty="0" smtClean="0"/>
              <a:t>Reuse</a:t>
            </a:r>
            <a:r>
              <a:rPr lang="en-US" dirty="0" smtClean="0"/>
              <a:t>   </a:t>
            </a:r>
            <a:r>
              <a:rPr lang="en-US" sz="2800" i="1" dirty="0" smtClean="0">
                <a:solidFill>
                  <a:srgbClr val="C00000"/>
                </a:solidFill>
              </a:rPr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u="sng" dirty="0" smtClean="0"/>
              <a:t>Issues</a:t>
            </a:r>
            <a:r>
              <a:rPr lang="en-US" sz="4000" i="1" u="sng" dirty="0" smtClean="0">
                <a:solidFill>
                  <a:srgbClr val="C00000"/>
                </a:solidFill>
              </a:rPr>
              <a:t> </a:t>
            </a:r>
            <a:r>
              <a:rPr lang="en-US" sz="2400" i="1" u="sng" dirty="0" smtClean="0">
                <a:solidFill>
                  <a:srgbClr val="C00000"/>
                </a:solidFill>
              </a:rPr>
              <a:t>(cont</a:t>
            </a:r>
            <a:r>
              <a:rPr lang="en-US" sz="2400" i="1" dirty="0" smtClean="0">
                <a:solidFill>
                  <a:srgbClr val="C00000"/>
                </a:solidFill>
              </a:rPr>
              <a:t>.) </a:t>
            </a:r>
            <a:r>
              <a:rPr lang="en-US" sz="4000" b="1" dirty="0" smtClean="0"/>
              <a:t>:</a:t>
            </a:r>
          </a:p>
          <a:p>
            <a:pPr marL="971550" lvl="1" indent="-457200">
              <a:buAutoNum type="arabicPeriod"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</a:rPr>
              <a:t>Size</a:t>
            </a:r>
          </a:p>
          <a:p>
            <a:pPr marL="971550" lvl="1" indent="-457200">
              <a:buAutoNum type="arabicPeriod"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</a:rPr>
              <a:t>Application Domain</a:t>
            </a:r>
          </a:p>
          <a:p>
            <a:pPr marL="971550" lvl="1" indent="-457200">
              <a:buAutoNum type="arabicPeriod"/>
            </a:pPr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 Programming Language</a:t>
            </a:r>
          </a:p>
          <a:p>
            <a:pPr marL="971550" lvl="1" indent="-457200">
              <a:buAutoNum type="arabicPeriod"/>
            </a:pPr>
            <a:r>
              <a:rPr lang="en-US" sz="4000" b="1" dirty="0"/>
              <a:t> 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Other factors may impact the design process such as </a:t>
            </a:r>
            <a:r>
              <a:rPr lang="en-US" sz="4000" b="1" dirty="0" smtClean="0"/>
              <a:t>effort and productivity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Design </a:t>
            </a:r>
            <a:r>
              <a:rPr lang="en-US" b="1" i="1" dirty="0" smtClean="0"/>
              <a:t>with </a:t>
            </a:r>
            <a:r>
              <a:rPr lang="en-US" b="1" dirty="0" smtClean="0"/>
              <a:t>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Reusing existing </a:t>
            </a:r>
            <a:r>
              <a:rPr lang="en-US" dirty="0"/>
              <a:t>components in </a:t>
            </a:r>
            <a:r>
              <a:rPr lang="en-US" dirty="0" smtClean="0"/>
              <a:t>designing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a new </a:t>
            </a:r>
            <a:r>
              <a:rPr lang="en-US" dirty="0" smtClean="0"/>
              <a:t>system.</a:t>
            </a:r>
          </a:p>
          <a:p>
            <a:pPr>
              <a:buNone/>
            </a:pPr>
            <a:r>
              <a:rPr lang="en-US" sz="4000" b="1" u="sng" dirty="0" smtClean="0"/>
              <a:t>Issues: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Successful </a:t>
            </a:r>
            <a:r>
              <a:rPr lang="en-US" dirty="0"/>
              <a:t>reuse </a:t>
            </a:r>
            <a:r>
              <a:rPr lang="en-US" b="1" dirty="0" smtClean="0"/>
              <a:t>depends </a:t>
            </a:r>
            <a:r>
              <a:rPr lang="en-US" b="1" dirty="0"/>
              <a:t>on </a:t>
            </a:r>
            <a:r>
              <a:rPr lang="en-US" b="1" dirty="0">
                <a:solidFill>
                  <a:srgbClr val="0000CC"/>
                </a:solidFill>
              </a:rPr>
              <a:t>how </a:t>
            </a:r>
            <a:r>
              <a:rPr lang="en-US" b="1" dirty="0" smtClean="0">
                <a:solidFill>
                  <a:srgbClr val="0000CC"/>
                </a:solidFill>
              </a:rPr>
              <a:t>easily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/>
              <a:t>a user can </a:t>
            </a:r>
            <a:r>
              <a:rPr lang="en-US" dirty="0" smtClean="0"/>
              <a:t>deploy such </a:t>
            </a:r>
            <a:r>
              <a:rPr lang="en-US" dirty="0"/>
              <a:t>components in a </a:t>
            </a:r>
            <a:r>
              <a:rPr lang="en-US" dirty="0" smtClean="0"/>
              <a:t>system.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[</a:t>
            </a:r>
            <a:r>
              <a:rPr lang="en-US" sz="2000" dirty="0" err="1" smtClean="0"/>
              <a:t>Reghu</a:t>
            </a:r>
            <a:r>
              <a:rPr lang="en-US" sz="2000" dirty="0" smtClean="0"/>
              <a:t> </a:t>
            </a:r>
            <a:r>
              <a:rPr lang="en-US" sz="2000" dirty="0" err="1" smtClean="0"/>
              <a:t>Anguswamy</a:t>
            </a:r>
            <a:r>
              <a:rPr lang="en-US" sz="2000" dirty="0" smtClean="0"/>
              <a:t> and William </a:t>
            </a:r>
            <a:r>
              <a:rPr lang="en-US" sz="2000" dirty="0"/>
              <a:t>B. </a:t>
            </a:r>
            <a:r>
              <a:rPr lang="en-US" sz="2000" dirty="0" err="1" smtClean="0"/>
              <a:t>Frakes</a:t>
            </a:r>
            <a:r>
              <a:rPr lang="en-US" sz="2000" dirty="0" smtClean="0"/>
              <a:t>, 2011], Software </a:t>
            </a:r>
            <a:r>
              <a:rPr lang="en-US" sz="2000" dirty="0"/>
              <a:t>Reuse Lab, Virginia Tech</a:t>
            </a:r>
            <a:r>
              <a:rPr lang="en-US" sz="2000" dirty="0" smtClean="0"/>
              <a:t>., VA 22043, USA.</a:t>
            </a:r>
            <a:endParaRPr lang="en-US" sz="2000" dirty="0"/>
          </a:p>
          <a:p>
            <a:pPr lvl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Design </a:t>
            </a:r>
            <a:r>
              <a:rPr lang="en-US" b="1" i="1" dirty="0" smtClean="0"/>
              <a:t>with </a:t>
            </a:r>
            <a:r>
              <a:rPr lang="en-US" b="1" dirty="0" smtClean="0"/>
              <a:t>Reuse   </a:t>
            </a:r>
            <a:r>
              <a:rPr lang="en-US" sz="3200" dirty="0" smtClean="0">
                <a:solidFill>
                  <a:srgbClr val="C00000"/>
                </a:solidFill>
              </a:rPr>
              <a:t>(cont.)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b="1" u="sng" dirty="0" smtClean="0"/>
              <a:t>Issues </a:t>
            </a:r>
            <a:r>
              <a:rPr lang="en-US" sz="2600" u="sng" dirty="0" smtClean="0">
                <a:solidFill>
                  <a:srgbClr val="C00000"/>
                </a:solidFill>
              </a:rPr>
              <a:t>(cont.)</a:t>
            </a:r>
            <a:r>
              <a:rPr lang="en-US" sz="4000" b="1" u="sng" dirty="0" smtClean="0"/>
              <a:t>:</a:t>
            </a:r>
          </a:p>
          <a:p>
            <a:pPr>
              <a:buNone/>
            </a:pPr>
            <a:r>
              <a:rPr lang="en-US" sz="4000" b="1" dirty="0" smtClean="0">
                <a:sym typeface="Wingdings" pitchFamily="2" charset="2"/>
              </a:rPr>
              <a:t> F</a:t>
            </a:r>
            <a:r>
              <a:rPr lang="en-US" sz="4000" b="1" dirty="0" smtClean="0"/>
              <a:t>actors</a:t>
            </a:r>
            <a:r>
              <a:rPr lang="en-US" sz="4000" dirty="0" smtClean="0"/>
              <a:t> affecting the ease of use:</a:t>
            </a:r>
            <a:endParaRPr lang="en-US" sz="4000" b="1" u="sng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Size</a:t>
            </a:r>
            <a:r>
              <a:rPr lang="en-US" dirty="0" smtClean="0"/>
              <a:t> </a:t>
            </a:r>
            <a:r>
              <a:rPr lang="en-US" dirty="0"/>
              <a:t>of reusable components</a:t>
            </a: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b="1" dirty="0"/>
              <a:t>Reuse</a:t>
            </a:r>
            <a:r>
              <a:rPr lang="en-US" dirty="0"/>
              <a:t> </a:t>
            </a:r>
            <a:r>
              <a:rPr lang="en-US" b="1" dirty="0"/>
              <a:t>design principle </a:t>
            </a:r>
            <a:r>
              <a:rPr lang="en-US" dirty="0" smtClean="0"/>
              <a:t>followed to </a:t>
            </a:r>
            <a:r>
              <a:rPr lang="en-US" dirty="0"/>
              <a:t>build the reusable component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Human factor </a:t>
            </a:r>
            <a:r>
              <a:rPr lang="en-US" dirty="0"/>
              <a:t>(experience of users in programming and reuse)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Testing</a:t>
            </a:r>
            <a:r>
              <a:rPr lang="en-US" dirty="0"/>
              <a:t> </a:t>
            </a:r>
            <a:r>
              <a:rPr lang="en-US" b="1" dirty="0"/>
              <a:t>factor</a:t>
            </a:r>
            <a:r>
              <a:rPr lang="en-US" dirty="0"/>
              <a:t> (whether testing a component makes it easier to reuse or not</a:t>
            </a:r>
            <a:r>
              <a:rPr lang="en-US" dirty="0" smtClean="0"/>
              <a:t>!)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Reghu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Anguswamy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 and William B. 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Frakes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, 2011], Software Reuse Lab, Virginia Tech., VA 22043, USA.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Table of Contents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</a:rPr>
              <a:t>About Software Reuse</a:t>
            </a:r>
          </a:p>
          <a:p>
            <a:pPr lvl="1"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B050"/>
                </a:solidFill>
              </a:rPr>
              <a:t> Importance &amp; Design Issues </a:t>
            </a:r>
          </a:p>
          <a:p>
            <a:pPr>
              <a:buFont typeface="Wingdings" pitchFamily="2" charset="2"/>
              <a:buChar char="q"/>
            </a:pPr>
            <a:r>
              <a:rPr lang="en-US" sz="4400" b="1" dirty="0" smtClean="0">
                <a:solidFill>
                  <a:srgbClr val="C00000"/>
                </a:solidFill>
              </a:rPr>
              <a:t> About Cloud Computing (CC)</a:t>
            </a:r>
          </a:p>
          <a:p>
            <a:pPr lvl="1">
              <a:buFont typeface="Wingdings" pitchFamily="2" charset="2"/>
              <a:buChar char="v"/>
            </a:pPr>
            <a:r>
              <a:rPr lang="en-US" sz="4400" b="1" dirty="0" smtClean="0">
                <a:solidFill>
                  <a:srgbClr val="C00000"/>
                </a:solidFill>
              </a:rPr>
              <a:t> Types &amp; Services</a:t>
            </a:r>
          </a:p>
          <a:p>
            <a:pPr>
              <a:buFont typeface="Wingdings" pitchFamily="2" charset="2"/>
              <a:buChar char="q"/>
            </a:pPr>
            <a:r>
              <a:rPr lang="en-US" sz="4400" b="1" dirty="0" smtClean="0"/>
              <a:t> Marrying </a:t>
            </a:r>
            <a:r>
              <a:rPr lang="en-US" sz="4400" b="1" dirty="0" smtClean="0">
                <a:solidFill>
                  <a:srgbClr val="00B050"/>
                </a:solidFill>
              </a:rPr>
              <a:t>Reuse</a:t>
            </a:r>
            <a:r>
              <a:rPr lang="en-US" sz="4400" b="1" dirty="0" smtClean="0"/>
              <a:t> to </a:t>
            </a:r>
            <a:r>
              <a:rPr lang="en-US" sz="4400" b="1" dirty="0" smtClean="0">
                <a:solidFill>
                  <a:srgbClr val="C00000"/>
                </a:solidFill>
              </a:rPr>
              <a:t>Cloud!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391174" cy="864096"/>
          </a:xfrm>
        </p:spPr>
        <p:txBody>
          <a:bodyPr>
            <a:noAutofit/>
          </a:bodyPr>
          <a:lstStyle/>
          <a:p>
            <a:r>
              <a:rPr lang="en-US" sz="4400" dirty="0" smtClean="0"/>
              <a:t>Potential Research (Idea #1)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20" y="1435101"/>
            <a:ext cx="5929354" cy="413704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 smtClean="0"/>
              <a:t>How can we </a:t>
            </a:r>
            <a:r>
              <a:rPr lang="en-US" sz="4000" b="1" dirty="0" smtClean="0">
                <a:solidFill>
                  <a:srgbClr val="0000CC"/>
                </a:solidFill>
              </a:rPr>
              <a:t>design</a:t>
            </a:r>
            <a:r>
              <a:rPr lang="en-US" sz="4000" dirty="0" smtClean="0"/>
              <a:t>, </a:t>
            </a:r>
            <a:r>
              <a:rPr lang="en-US" sz="4000" b="1" dirty="0" smtClean="0">
                <a:solidFill>
                  <a:srgbClr val="0000CC"/>
                </a:solidFill>
              </a:rPr>
              <a:t>organize, classify</a:t>
            </a:r>
            <a:r>
              <a:rPr lang="en-US" sz="4000" dirty="0" smtClean="0"/>
              <a:t> and </a:t>
            </a:r>
            <a:r>
              <a:rPr lang="en-US" sz="4000" b="1" dirty="0" smtClean="0">
                <a:solidFill>
                  <a:srgbClr val="0000CC"/>
                </a:solidFill>
              </a:rPr>
              <a:t>store</a:t>
            </a:r>
            <a:r>
              <a:rPr lang="en-US" sz="4000" dirty="0" smtClean="0"/>
              <a:t> reusable components so it is</a:t>
            </a:r>
            <a:r>
              <a:rPr lang="en-US" sz="4000" b="1" dirty="0" smtClean="0">
                <a:solidFill>
                  <a:srgbClr val="0000CC"/>
                </a:solidFill>
              </a:rPr>
              <a:t> easy for developers to find the </a:t>
            </a:r>
            <a:r>
              <a:rPr lang="en-US" sz="4000" dirty="0" smtClean="0"/>
              <a:t>appropriate ones for a given system’s requirements?</a:t>
            </a:r>
          </a:p>
          <a:p>
            <a:pPr>
              <a:buFont typeface="Wingdings" pitchFamily="2" charset="2"/>
              <a:buChar char="è"/>
            </a:pPr>
            <a:r>
              <a:rPr lang="en-US" sz="3900" b="1" i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What factors to consider?</a:t>
            </a:r>
          </a:p>
          <a:p>
            <a:endParaRPr lang="en-US" sz="4000" dirty="0"/>
          </a:p>
        </p:txBody>
      </p:sp>
      <p:pic>
        <p:nvPicPr>
          <p:cNvPr id="5" name="Picture 4" descr="GoodIdea.Ch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996952"/>
            <a:ext cx="2605398" cy="2575188"/>
          </a:xfrm>
          <a:prstGeom prst="rect">
            <a:avLst/>
          </a:prstGeom>
        </p:spPr>
      </p:pic>
      <p:pic>
        <p:nvPicPr>
          <p:cNvPr id="6" name="Picture 5" descr="GoodIdea.lam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1357298"/>
            <a:ext cx="2605398" cy="1639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34182" cy="864096"/>
          </a:xfrm>
        </p:spPr>
        <p:txBody>
          <a:bodyPr>
            <a:noAutofit/>
          </a:bodyPr>
          <a:lstStyle/>
          <a:p>
            <a:r>
              <a:rPr lang="en-US" sz="4000" dirty="0" smtClean="0"/>
              <a:t>Criteria Analysis…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2" y="1412776"/>
            <a:ext cx="5184576" cy="46910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4000" b="1" dirty="0" smtClean="0"/>
              <a:t>Should we design </a:t>
            </a:r>
            <a:r>
              <a:rPr lang="en-US" sz="4000" b="1" dirty="0"/>
              <a:t>reusable components that are </a:t>
            </a:r>
            <a:r>
              <a:rPr lang="en-US" sz="4000" b="1" dirty="0" smtClean="0">
                <a:solidFill>
                  <a:srgbClr val="0000CC"/>
                </a:solidFill>
              </a:rPr>
              <a:t>independent from application domain</a:t>
            </a:r>
            <a:r>
              <a:rPr lang="en-US" sz="4000" b="1" dirty="0" smtClean="0"/>
              <a:t>?</a:t>
            </a:r>
          </a:p>
          <a:p>
            <a:r>
              <a:rPr lang="en-US" sz="4000" b="1" i="1" dirty="0" smtClean="0">
                <a:solidFill>
                  <a:srgbClr val="006600"/>
                </a:solidFill>
              </a:rPr>
              <a:t> </a:t>
            </a:r>
            <a:r>
              <a:rPr lang="en-US" sz="2900" b="1" i="1" dirty="0" smtClean="0">
                <a:solidFill>
                  <a:srgbClr val="006600"/>
                </a:solidFill>
                <a:sym typeface="Wingdings" pitchFamily="2" charset="2"/>
              </a:rPr>
              <a:t> If </a:t>
            </a:r>
            <a:r>
              <a:rPr lang="en-US" sz="2900" b="1" i="1" u="sng" dirty="0" smtClean="0">
                <a:solidFill>
                  <a:srgbClr val="006600"/>
                </a:solidFill>
                <a:sym typeface="Wingdings" pitchFamily="2" charset="2"/>
              </a:rPr>
              <a:t>Yes</a:t>
            </a:r>
            <a:r>
              <a:rPr lang="en-US" sz="2900" b="1" i="1" dirty="0" smtClean="0">
                <a:solidFill>
                  <a:srgbClr val="006600"/>
                </a:solidFill>
                <a:sym typeface="Wingdings" pitchFamily="2" charset="2"/>
              </a:rPr>
              <a:t>; </a:t>
            </a:r>
            <a:r>
              <a:rPr lang="en-US" sz="2900" b="1" i="1" u="sng" dirty="0" smtClean="0">
                <a:solidFill>
                  <a:srgbClr val="006600"/>
                </a:solidFill>
                <a:sym typeface="Wingdings" pitchFamily="2" charset="2"/>
              </a:rPr>
              <a:t>Commonality is the player</a:t>
            </a:r>
            <a:r>
              <a:rPr lang="en-US" sz="2900" b="1" i="1" dirty="0" smtClean="0">
                <a:solidFill>
                  <a:srgbClr val="006600"/>
                </a:solidFill>
                <a:sym typeface="Wingdings" pitchFamily="2" charset="2"/>
              </a:rPr>
              <a:t>!</a:t>
            </a:r>
          </a:p>
          <a:p>
            <a:r>
              <a:rPr lang="en-US" sz="2900" b="1" i="1" dirty="0" smtClean="0">
                <a:solidFill>
                  <a:srgbClr val="006600"/>
                </a:solidFill>
              </a:rPr>
              <a:t> </a:t>
            </a:r>
            <a:r>
              <a:rPr lang="en-US" sz="2900" b="1" i="1" dirty="0" smtClean="0">
                <a:solidFill>
                  <a:srgbClr val="006600"/>
                </a:solidFill>
                <a:sym typeface="Wingdings" pitchFamily="2" charset="2"/>
              </a:rPr>
              <a:t> If </a:t>
            </a:r>
            <a:r>
              <a:rPr lang="en-US" sz="2900" b="1" i="1" u="sng" dirty="0" smtClean="0">
                <a:solidFill>
                  <a:srgbClr val="006600"/>
                </a:solidFill>
                <a:sym typeface="Wingdings" pitchFamily="2" charset="2"/>
              </a:rPr>
              <a:t>No</a:t>
            </a:r>
            <a:r>
              <a:rPr lang="en-US" sz="2900" b="1" i="1" dirty="0" smtClean="0">
                <a:solidFill>
                  <a:srgbClr val="006600"/>
                </a:solidFill>
                <a:sym typeface="Wingdings" pitchFamily="2" charset="2"/>
              </a:rPr>
              <a:t>; </a:t>
            </a:r>
            <a:r>
              <a:rPr lang="en-US" sz="2900" b="1" i="1" u="sng" dirty="0" smtClean="0">
                <a:solidFill>
                  <a:srgbClr val="006600"/>
                </a:solidFill>
                <a:sym typeface="Wingdings" pitchFamily="2" charset="2"/>
              </a:rPr>
              <a:t>Classification is the player</a:t>
            </a:r>
            <a:r>
              <a:rPr lang="en-US" sz="2900" b="1" i="1" dirty="0" smtClean="0">
                <a:solidFill>
                  <a:srgbClr val="006600"/>
                </a:solidFill>
                <a:sym typeface="Wingdings" pitchFamily="2" charset="2"/>
              </a:rPr>
              <a:t>!</a:t>
            </a:r>
          </a:p>
          <a:p>
            <a:endParaRPr lang="en-US" sz="4000" b="1" i="1" u="sng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smtClean="0"/>
              <a:t>Should we design reusable components that are </a:t>
            </a:r>
            <a:r>
              <a:rPr lang="en-US" sz="4000" b="1" dirty="0" smtClean="0">
                <a:solidFill>
                  <a:srgbClr val="0000CC"/>
                </a:solidFill>
              </a:rPr>
              <a:t>independent from programming languages</a:t>
            </a:r>
            <a:r>
              <a:rPr lang="en-US" sz="4000" b="1" dirty="0" smtClean="0"/>
              <a:t>?</a:t>
            </a:r>
          </a:p>
          <a:p>
            <a:r>
              <a:rPr lang="en-US" sz="2900" b="1" i="1" dirty="0" smtClean="0">
                <a:solidFill>
                  <a:srgbClr val="006600"/>
                </a:solidFill>
                <a:sym typeface="Wingdings" pitchFamily="2" charset="2"/>
              </a:rPr>
              <a:t> If </a:t>
            </a:r>
            <a:r>
              <a:rPr lang="en-US" sz="2900" b="1" i="1" u="sng" dirty="0" smtClean="0">
                <a:solidFill>
                  <a:srgbClr val="006600"/>
                </a:solidFill>
                <a:sym typeface="Wingdings" pitchFamily="2" charset="2"/>
              </a:rPr>
              <a:t>Yes</a:t>
            </a:r>
            <a:r>
              <a:rPr lang="en-US" sz="2900" b="1" i="1" dirty="0" smtClean="0">
                <a:solidFill>
                  <a:srgbClr val="006600"/>
                </a:solidFill>
                <a:sym typeface="Wingdings" pitchFamily="2" charset="2"/>
              </a:rPr>
              <a:t>; </a:t>
            </a:r>
            <a:r>
              <a:rPr lang="en-US" sz="2900" b="1" i="1" u="sng" dirty="0" smtClean="0">
                <a:solidFill>
                  <a:srgbClr val="006600"/>
                </a:solidFill>
                <a:sym typeface="Wingdings" pitchFamily="2" charset="2"/>
              </a:rPr>
              <a:t>Design Patterns is the player</a:t>
            </a:r>
            <a:r>
              <a:rPr lang="en-US" sz="2900" b="1" i="1" dirty="0" smtClean="0">
                <a:solidFill>
                  <a:srgbClr val="006600"/>
                </a:solidFill>
                <a:sym typeface="Wingdings" pitchFamily="2" charset="2"/>
              </a:rPr>
              <a:t>!</a:t>
            </a:r>
          </a:p>
          <a:p>
            <a:r>
              <a:rPr lang="en-US" sz="2900" b="1" i="1" dirty="0" smtClean="0">
                <a:solidFill>
                  <a:srgbClr val="006600"/>
                </a:solidFill>
              </a:rPr>
              <a:t> </a:t>
            </a:r>
            <a:r>
              <a:rPr lang="en-US" sz="2900" b="1" i="1" dirty="0" smtClean="0">
                <a:solidFill>
                  <a:srgbClr val="006600"/>
                </a:solidFill>
                <a:sym typeface="Wingdings" pitchFamily="2" charset="2"/>
              </a:rPr>
              <a:t> If </a:t>
            </a:r>
            <a:r>
              <a:rPr lang="en-US" sz="2900" b="1" i="1" u="sng" dirty="0" smtClean="0">
                <a:solidFill>
                  <a:srgbClr val="006600"/>
                </a:solidFill>
                <a:sym typeface="Wingdings" pitchFamily="2" charset="2"/>
              </a:rPr>
              <a:t>No</a:t>
            </a:r>
            <a:r>
              <a:rPr lang="en-US" sz="2900" b="1" i="1" dirty="0" smtClean="0">
                <a:solidFill>
                  <a:srgbClr val="006600"/>
                </a:solidFill>
                <a:sym typeface="Wingdings" pitchFamily="2" charset="2"/>
              </a:rPr>
              <a:t>; </a:t>
            </a:r>
            <a:r>
              <a:rPr lang="en-US" sz="2900" b="1" i="1" u="sng" dirty="0" smtClean="0">
                <a:solidFill>
                  <a:srgbClr val="006600"/>
                </a:solidFill>
                <a:sym typeface="Wingdings" pitchFamily="2" charset="2"/>
              </a:rPr>
              <a:t>Choice of  </a:t>
            </a:r>
            <a:r>
              <a:rPr lang="en-US" sz="2900" b="1" i="1" u="sng" dirty="0" err="1" smtClean="0">
                <a:solidFill>
                  <a:srgbClr val="006600"/>
                </a:solidFill>
                <a:sym typeface="Wingdings" pitchFamily="2" charset="2"/>
              </a:rPr>
              <a:t>Prog</a:t>
            </a:r>
            <a:r>
              <a:rPr lang="en-US" sz="2900" b="1" i="1" u="sng" dirty="0" smtClean="0">
                <a:solidFill>
                  <a:srgbClr val="006600"/>
                </a:solidFill>
                <a:sym typeface="Wingdings" pitchFamily="2" charset="2"/>
              </a:rPr>
              <a:t>. Lang. is the player</a:t>
            </a:r>
            <a:r>
              <a:rPr lang="en-US" sz="2900" b="1" i="1" dirty="0" smtClean="0">
                <a:solidFill>
                  <a:srgbClr val="006600"/>
                </a:solidFill>
                <a:sym typeface="Wingdings" pitchFamily="2" charset="2"/>
              </a:rPr>
              <a:t>!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  <p:pic>
        <p:nvPicPr>
          <p:cNvPr id="7" name="Picture 6" descr="GoodIdea.Tra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412776"/>
            <a:ext cx="3600400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dirty="0" smtClean="0"/>
              <a:t>Cloud </a:t>
            </a:r>
            <a:r>
              <a:rPr lang="en-US" b="1" dirty="0"/>
              <a:t>C</a:t>
            </a:r>
            <a:r>
              <a:rPr lang="en-US" b="1" dirty="0" smtClean="0"/>
              <a:t>omputing (CC)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300" b="1" u="sng" dirty="0" smtClean="0"/>
              <a:t>Definition</a:t>
            </a:r>
            <a:endParaRPr lang="en-US" sz="4300" u="sng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CC </a:t>
            </a:r>
            <a:r>
              <a:rPr lang="en-US" dirty="0"/>
              <a:t>is an emerging paradigm of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data and computation sharing over a scalable network</a:t>
            </a:r>
            <a:r>
              <a:rPr lang="en-US" dirty="0"/>
              <a:t> of nodes (the “cloud”); these nodes include clients, data centers, and Web </a:t>
            </a:r>
            <a:r>
              <a:rPr lang="en-US" dirty="0" smtClean="0"/>
              <a:t>services (</a:t>
            </a:r>
            <a:r>
              <a:rPr lang="en-US" dirty="0" err="1" smtClean="0"/>
              <a:t>Mirzaei</a:t>
            </a:r>
            <a:r>
              <a:rPr lang="en-US" dirty="0" smtClean="0"/>
              <a:t>, 2009), or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Internet-based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services and resources that are delivered to clients on-demand </a:t>
            </a:r>
            <a:r>
              <a:rPr lang="en-US" dirty="0" smtClean="0"/>
              <a:t>from a service provider (Beatty</a:t>
            </a:r>
            <a:r>
              <a:rPr lang="en-US" dirty="0"/>
              <a:t>, 2009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Advantages of CC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472608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>
                <a:solidFill>
                  <a:srgbClr val="9900FF"/>
                </a:solidFill>
              </a:rPr>
              <a:t>Reduce the technological gap…</a:t>
            </a:r>
            <a:r>
              <a:rPr lang="en-US" sz="2400" dirty="0" smtClean="0"/>
              <a:t> </a:t>
            </a:r>
            <a:r>
              <a:rPr lang="en-US" sz="1900" dirty="0" smtClean="0"/>
              <a:t>(Duggan, 2010)</a:t>
            </a:r>
          </a:p>
          <a:p>
            <a:pPr lvl="0"/>
            <a:r>
              <a:rPr lang="en-US" b="1" dirty="0" smtClean="0">
                <a:solidFill>
                  <a:srgbClr val="9900FF"/>
                </a:solidFill>
              </a:rPr>
              <a:t>Improved end-user productivity…</a:t>
            </a:r>
            <a:r>
              <a:rPr lang="en-US" sz="1900" dirty="0" smtClean="0"/>
              <a:t>(</a:t>
            </a:r>
            <a:r>
              <a:rPr lang="en-US" sz="1900" dirty="0" err="1" smtClean="0"/>
              <a:t>Mirzaei</a:t>
            </a:r>
            <a:r>
              <a:rPr lang="en-US" sz="1900" dirty="0" smtClean="0"/>
              <a:t>, 2009)</a:t>
            </a:r>
          </a:p>
          <a:p>
            <a:pPr lvl="0"/>
            <a:r>
              <a:rPr lang="en-US" b="1" dirty="0" smtClean="0">
                <a:solidFill>
                  <a:srgbClr val="9900FF"/>
                </a:solidFill>
              </a:rPr>
              <a:t>Businesses have access to technology but at a lower cost…</a:t>
            </a:r>
            <a:r>
              <a:rPr lang="en-US" dirty="0" smtClean="0"/>
              <a:t> </a:t>
            </a:r>
            <a:r>
              <a:rPr lang="en-US" sz="1900" dirty="0" smtClean="0"/>
              <a:t>(</a:t>
            </a:r>
            <a:r>
              <a:rPr lang="en-US" sz="1900" dirty="0" err="1" smtClean="0"/>
              <a:t>Schluting</a:t>
            </a:r>
            <a:r>
              <a:rPr lang="en-US" sz="1900" dirty="0" smtClean="0"/>
              <a:t>, 2010)</a:t>
            </a:r>
          </a:p>
          <a:p>
            <a:pPr lvl="0"/>
            <a:r>
              <a:rPr lang="en-US" b="1" dirty="0" smtClean="0">
                <a:solidFill>
                  <a:srgbClr val="9900FF"/>
                </a:solidFill>
              </a:rPr>
              <a:t>Usage-based pricing…</a:t>
            </a:r>
            <a:r>
              <a:rPr lang="en-US" sz="1900" dirty="0" smtClean="0"/>
              <a:t>(Beatty, 2009)</a:t>
            </a:r>
          </a:p>
          <a:p>
            <a:pPr lvl="0"/>
            <a:endParaRPr lang="en-US" b="1" dirty="0" smtClean="0">
              <a:solidFill>
                <a:srgbClr val="9900FF"/>
              </a:solidFill>
            </a:endParaRPr>
          </a:p>
          <a:p>
            <a:pPr lvl="0">
              <a:buNone/>
            </a:pPr>
            <a:r>
              <a:rPr lang="en-US" dirty="0" smtClean="0">
                <a:sym typeface="Wingdings" pitchFamily="2" charset="2"/>
              </a:rPr>
              <a:t> </a:t>
            </a:r>
            <a:r>
              <a:rPr lang="en-US" b="1" u="sng" dirty="0" smtClean="0">
                <a:solidFill>
                  <a:srgbClr val="C00000"/>
                </a:solidFill>
                <a:sym typeface="Wingdings" pitchFamily="2" charset="2"/>
              </a:rPr>
              <a:t>Problems of CC </a:t>
            </a:r>
            <a:r>
              <a:rPr lang="en-US" u="sng" dirty="0" smtClean="0">
                <a:sym typeface="Wingdings" pitchFamily="2" charset="2"/>
              </a:rPr>
              <a:t>are mainly associated with:</a:t>
            </a:r>
          </a:p>
          <a:p>
            <a:pPr lvl="0">
              <a:buNone/>
            </a:pPr>
            <a:r>
              <a:rPr lang="en-US" dirty="0" smtClean="0">
                <a:sym typeface="Wingdings" pitchFamily="2" charset="2"/>
              </a:rPr>
              <a:t>	-</a:t>
            </a:r>
            <a:r>
              <a:rPr lang="en-US" dirty="0" smtClean="0"/>
              <a:t> Lack of stability, </a:t>
            </a:r>
          </a:p>
          <a:p>
            <a:pPr lvl="0">
              <a:buNone/>
            </a:pPr>
            <a:r>
              <a:rPr lang="en-US" dirty="0" smtClean="0"/>
              <a:t>	- Lack of customization ability, and</a:t>
            </a:r>
          </a:p>
          <a:p>
            <a:pPr lvl="0">
              <a:buNone/>
            </a:pPr>
            <a:r>
              <a:rPr lang="en-US" dirty="0" smtClean="0"/>
              <a:t>	- </a:t>
            </a:r>
            <a:r>
              <a:rPr lang="en-US" b="1" dirty="0" smtClean="0">
                <a:solidFill>
                  <a:srgbClr val="FF0000"/>
                </a:solidFill>
              </a:rPr>
              <a:t>Security</a:t>
            </a:r>
            <a:r>
              <a:rPr lang="en-US" dirty="0" smtClean="0"/>
              <a:t> concerns  </a:t>
            </a:r>
            <a:r>
              <a:rPr lang="en-US" sz="1900" dirty="0" smtClean="0"/>
              <a:t>(</a:t>
            </a:r>
            <a:r>
              <a:rPr lang="en-US" sz="1900" dirty="0" err="1" smtClean="0"/>
              <a:t>Schluting</a:t>
            </a:r>
            <a:r>
              <a:rPr lang="en-US" sz="1900" dirty="0" smtClean="0"/>
              <a:t>, 2010</a:t>
            </a:r>
            <a:r>
              <a:rPr lang="en-US" sz="2600" dirty="0" smtClean="0"/>
              <a:t>)</a:t>
            </a:r>
            <a:endParaRPr lang="en-US" sz="2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dirty="0" smtClean="0"/>
              <a:t>Types of Clouds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pPr lvl="1"/>
            <a:r>
              <a:rPr lang="en-US" b="1" dirty="0" smtClean="0"/>
              <a:t>Public, </a:t>
            </a:r>
          </a:p>
          <a:p>
            <a:pPr lvl="1"/>
            <a:r>
              <a:rPr lang="en-US" b="1" dirty="0" smtClean="0"/>
              <a:t>Private</a:t>
            </a:r>
            <a:r>
              <a:rPr lang="en-US" b="1" dirty="0"/>
              <a:t>, </a:t>
            </a:r>
            <a:endParaRPr lang="en-US" b="1" dirty="0" smtClean="0"/>
          </a:p>
          <a:p>
            <a:pPr lvl="1"/>
            <a:r>
              <a:rPr lang="en-US" b="1" dirty="0" smtClean="0"/>
              <a:t>Hybrid </a:t>
            </a:r>
            <a:r>
              <a:rPr lang="en-US" i="1" dirty="0" smtClean="0"/>
              <a:t>(public/private), </a:t>
            </a:r>
          </a:p>
          <a:p>
            <a:pPr lvl="1"/>
            <a:r>
              <a:rPr lang="en-US" b="1" dirty="0" smtClean="0"/>
              <a:t>Community</a:t>
            </a:r>
            <a:r>
              <a:rPr lang="en-US" b="1" dirty="0"/>
              <a:t>, </a:t>
            </a:r>
            <a:endParaRPr lang="en-US" b="1" dirty="0" smtClean="0"/>
          </a:p>
          <a:p>
            <a:pPr lvl="1"/>
            <a:r>
              <a:rPr lang="en-US" b="1" dirty="0" smtClean="0"/>
              <a:t>Combined </a:t>
            </a:r>
            <a:r>
              <a:rPr lang="en-US" b="1" dirty="0"/>
              <a:t>and </a:t>
            </a:r>
            <a:endParaRPr lang="en-US" b="1" dirty="0" smtClean="0"/>
          </a:p>
          <a:p>
            <a:pPr lvl="1"/>
            <a:r>
              <a:rPr lang="en-US" b="1" dirty="0" smtClean="0"/>
              <a:t>Inter cloud </a:t>
            </a:r>
            <a:r>
              <a:rPr lang="en-US" i="1" dirty="0" smtClean="0"/>
              <a:t>(cloud </a:t>
            </a:r>
            <a:r>
              <a:rPr lang="en-US" i="1" dirty="0"/>
              <a:t>of clouds)</a:t>
            </a:r>
            <a:endParaRPr lang="en-US" sz="2000" i="1" dirty="0"/>
          </a:p>
          <a:p>
            <a:endParaRPr lang="en-US" dirty="0"/>
          </a:p>
        </p:txBody>
      </p:sp>
      <p:pic>
        <p:nvPicPr>
          <p:cNvPr id="4" name="Picture 3" descr="CC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071364"/>
            <a:ext cx="3115047" cy="2333278"/>
          </a:xfrm>
          <a:prstGeom prst="rect">
            <a:avLst/>
          </a:prstGeom>
        </p:spPr>
      </p:pic>
      <p:pic>
        <p:nvPicPr>
          <p:cNvPr id="5" name="Picture 4" descr="CC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284984"/>
            <a:ext cx="3691811" cy="2768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712968" cy="2548880"/>
          </a:xfrm>
        </p:spPr>
        <p:txBody>
          <a:bodyPr/>
          <a:lstStyle/>
          <a:p>
            <a:r>
              <a:rPr lang="en-US" dirty="0" smtClean="0"/>
              <a:t>Provided by companies such as </a:t>
            </a:r>
            <a:r>
              <a:rPr lang="en-US" b="1" dirty="0" smtClean="0">
                <a:solidFill>
                  <a:srgbClr val="9900FF"/>
                </a:solidFill>
              </a:rPr>
              <a:t>Microsoft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9900FF"/>
                </a:solidFill>
              </a:rPr>
              <a:t>Google</a:t>
            </a:r>
            <a:r>
              <a:rPr lang="en-US" dirty="0" smtClean="0"/>
              <a:t>, or </a:t>
            </a:r>
            <a:r>
              <a:rPr lang="en-US" b="1" dirty="0" smtClean="0">
                <a:solidFill>
                  <a:srgbClr val="9900FF"/>
                </a:solidFill>
              </a:rPr>
              <a:t>Apple</a:t>
            </a:r>
            <a:r>
              <a:rPr lang="en-US" dirty="0" smtClean="0"/>
              <a:t>, where we: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u="sng" dirty="0" smtClean="0"/>
              <a:t>Store documents </a:t>
            </a:r>
            <a:r>
              <a:rPr lang="en-US" dirty="0" smtClean="0"/>
              <a:t>remotely on their servers, or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u="sng" dirty="0" smtClean="0"/>
              <a:t>Use a service </a:t>
            </a:r>
            <a:r>
              <a:rPr lang="en-US" dirty="0" smtClean="0"/>
              <a:t>like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Flickr</a:t>
            </a:r>
            <a:r>
              <a:rPr lang="en-US" dirty="0" smtClean="0"/>
              <a:t> to store &amp; share photos.</a:t>
            </a:r>
            <a:endParaRPr lang="en-US" dirty="0"/>
          </a:p>
        </p:txBody>
      </p:sp>
      <p:pic>
        <p:nvPicPr>
          <p:cNvPr id="4" name="Picture 3" descr="CC_Publ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005064"/>
            <a:ext cx="4822758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Private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2116832"/>
          </a:xfrm>
        </p:spPr>
        <p:txBody>
          <a:bodyPr>
            <a:normAutofit/>
          </a:bodyPr>
          <a:lstStyle/>
          <a:p>
            <a:r>
              <a:rPr lang="en-US" dirty="0" smtClean="0"/>
              <a:t>Companies wanted to provide employees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secure access</a:t>
            </a:r>
            <a:r>
              <a:rPr lang="en-US" dirty="0" smtClean="0"/>
              <a:t> to files from any device anywhere. Since it’s private, it’s secure and the public does not have access to it. </a:t>
            </a:r>
            <a:endParaRPr lang="en-US" dirty="0"/>
          </a:p>
        </p:txBody>
      </p:sp>
      <p:pic>
        <p:nvPicPr>
          <p:cNvPr id="4" name="Picture 3" descr="CC_Priv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645024"/>
            <a:ext cx="3816424" cy="3001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CC </a:t>
            </a:r>
            <a:r>
              <a:rPr lang="en-US" b="1" dirty="0" smtClean="0">
                <a:solidFill>
                  <a:srgbClr val="9900FF"/>
                </a:solidFill>
              </a:rPr>
              <a:t>Service</a:t>
            </a:r>
            <a:r>
              <a:rPr lang="en-US" b="1" dirty="0" smtClean="0"/>
              <a:t> Delivery Models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4400" b="1" dirty="0" smtClean="0"/>
              <a:t> Software as a Service </a:t>
            </a:r>
            <a:r>
              <a:rPr lang="en-US" sz="4400" b="1" dirty="0"/>
              <a:t>(</a:t>
            </a:r>
            <a:r>
              <a:rPr lang="en-US" sz="4400" b="1" dirty="0" err="1" smtClean="0">
                <a:solidFill>
                  <a:srgbClr val="9900FF"/>
                </a:solidFill>
              </a:rPr>
              <a:t>SaaS</a:t>
            </a:r>
            <a:r>
              <a:rPr lang="en-US" sz="4400" b="1" dirty="0"/>
              <a:t>) </a:t>
            </a:r>
          </a:p>
          <a:p>
            <a:r>
              <a:rPr lang="en-US" dirty="0"/>
              <a:t>Provider facilitates the clients with licensed applications running on a cloud infrastructure through a thin client interface such as a web browser over the internet on pay-per-use pricing pattern. </a:t>
            </a:r>
            <a:endParaRPr lang="en-US" sz="3600" dirty="0"/>
          </a:p>
          <a:p>
            <a:r>
              <a:rPr lang="en-US" b="1" u="sng" dirty="0">
                <a:solidFill>
                  <a:srgbClr val="C00000"/>
                </a:solidFill>
              </a:rPr>
              <a:t>Examples</a:t>
            </a:r>
            <a:r>
              <a:rPr lang="en-US" dirty="0"/>
              <a:t>: </a:t>
            </a:r>
            <a:r>
              <a:rPr lang="en-US" dirty="0" err="1"/>
              <a:t>Zoho</a:t>
            </a:r>
            <a:r>
              <a:rPr lang="en-US" dirty="0"/>
              <a:t> Suite, Apple’s </a:t>
            </a:r>
            <a:r>
              <a:rPr lang="en-US" dirty="0" err="1" smtClean="0"/>
              <a:t>MobileMe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en-US" dirty="0"/>
              <a:t>and Google </a:t>
            </a:r>
            <a:r>
              <a:rPr lang="en-US" dirty="0" smtClean="0"/>
              <a:t>Docs.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1700" b="1" dirty="0" smtClean="0"/>
              <a:t>		</a:t>
            </a:r>
            <a:r>
              <a:rPr lang="en-US" sz="1700" b="1" dirty="0" smtClean="0">
                <a:solidFill>
                  <a:srgbClr val="0070C0"/>
                </a:solidFill>
              </a:rPr>
              <a:t>http://www.cisco.com/web/strategy/docs/gov/CiscoCloudComputing_WP.pdf</a:t>
            </a:r>
            <a:endParaRPr lang="en-US" sz="17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CC </a:t>
            </a:r>
            <a:r>
              <a:rPr lang="en-US" b="1" dirty="0" smtClean="0">
                <a:solidFill>
                  <a:srgbClr val="9900FF"/>
                </a:solidFill>
              </a:rPr>
              <a:t>Service</a:t>
            </a:r>
            <a:r>
              <a:rPr lang="en-US" b="1" dirty="0" smtClean="0"/>
              <a:t> Delivery Models  </a:t>
            </a:r>
            <a:r>
              <a:rPr lang="en-US" sz="3200" dirty="0" smtClean="0">
                <a:solidFill>
                  <a:srgbClr val="C00000"/>
                </a:solidFill>
              </a:rPr>
              <a:t>(cont.)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4300" b="1" dirty="0"/>
              <a:t>Platform </a:t>
            </a:r>
            <a:r>
              <a:rPr lang="en-US" sz="4000" b="1" dirty="0" smtClean="0"/>
              <a:t>as a Service </a:t>
            </a:r>
            <a:r>
              <a:rPr lang="en-US" sz="4300" b="1" dirty="0" smtClean="0"/>
              <a:t>(</a:t>
            </a:r>
            <a:r>
              <a:rPr lang="en-US" sz="4300" b="1" dirty="0" err="1" smtClean="0">
                <a:solidFill>
                  <a:srgbClr val="9900FF"/>
                </a:solidFill>
              </a:rPr>
              <a:t>PaaS</a:t>
            </a:r>
            <a:r>
              <a:rPr lang="en-US" sz="4300" b="1" dirty="0"/>
              <a:t>) </a:t>
            </a:r>
            <a:r>
              <a:rPr lang="en-US" sz="4300" b="1" dirty="0" smtClean="0"/>
              <a:t> </a:t>
            </a:r>
            <a:endParaRPr lang="en-US" sz="4300" b="1" dirty="0"/>
          </a:p>
          <a:p>
            <a:r>
              <a:rPr lang="en-US" dirty="0"/>
              <a:t>Provider facilitates the clients with the programming language platforms and software such </a:t>
            </a:r>
            <a:r>
              <a:rPr lang="en-US" dirty="0" smtClean="0"/>
              <a:t>as, but not </a:t>
            </a:r>
            <a:r>
              <a:rPr lang="en-US" dirty="0"/>
              <a:t>limited </a:t>
            </a:r>
            <a:r>
              <a:rPr lang="en-US" dirty="0" smtClean="0"/>
              <a:t>to, </a:t>
            </a:r>
            <a:r>
              <a:rPr lang="en-US" dirty="0"/>
              <a:t>Java, Python or </a:t>
            </a:r>
            <a:r>
              <a:rPr lang="en-US" dirty="0" err="1"/>
              <a:t>.Net</a:t>
            </a:r>
            <a:r>
              <a:rPr lang="en-US" dirty="0"/>
              <a:t>, to deploy their created or acquired applications on the cloud infrastructure over the internet with Application Program Interfaces (APIs) or website </a:t>
            </a:r>
            <a:r>
              <a:rPr lang="en-US" dirty="0" smtClean="0"/>
              <a:t>portals.</a:t>
            </a:r>
            <a:endParaRPr lang="en-US" sz="3600" dirty="0"/>
          </a:p>
          <a:p>
            <a:r>
              <a:rPr lang="en-US" b="1" u="sng" dirty="0">
                <a:solidFill>
                  <a:srgbClr val="C00000"/>
                </a:solidFill>
              </a:rPr>
              <a:t>Example</a:t>
            </a:r>
            <a:r>
              <a:rPr lang="en-US" dirty="0"/>
              <a:t>: </a:t>
            </a:r>
            <a:r>
              <a:rPr lang="en-US" b="1" dirty="0">
                <a:solidFill>
                  <a:srgbClr val="0000CC"/>
                </a:solidFill>
              </a:rPr>
              <a:t>MS-Azure</a:t>
            </a:r>
            <a:r>
              <a:rPr lang="en-US" dirty="0"/>
              <a:t> and Google App </a:t>
            </a:r>
            <a:r>
              <a:rPr lang="en-US" dirty="0" smtClean="0"/>
              <a:t>Engine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</a:t>
            </a:r>
            <a:r>
              <a:rPr lang="en-US" dirty="0"/>
              <a:t>and </a:t>
            </a:r>
            <a:r>
              <a:rPr lang="en-US" dirty="0" smtClean="0"/>
              <a:t>Force.com.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						[Kai Hwang, et al (2009)]</a:t>
            </a:r>
            <a:endParaRPr lang="en-US" sz="22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CC </a:t>
            </a:r>
            <a:r>
              <a:rPr lang="en-US" b="1" dirty="0" smtClean="0">
                <a:solidFill>
                  <a:srgbClr val="9900FF"/>
                </a:solidFill>
              </a:rPr>
              <a:t>Service</a:t>
            </a:r>
            <a:r>
              <a:rPr lang="en-US" b="1" dirty="0" smtClean="0"/>
              <a:t> Delivery Models  </a:t>
            </a:r>
            <a:r>
              <a:rPr lang="en-US" sz="3200" dirty="0" smtClean="0">
                <a:solidFill>
                  <a:srgbClr val="C00000"/>
                </a:solidFill>
              </a:rPr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85000" lnSpcReduction="2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4300" b="1" dirty="0"/>
              <a:t>Infrastructure </a:t>
            </a:r>
            <a:r>
              <a:rPr lang="en-US" sz="4000" b="1" dirty="0" smtClean="0"/>
              <a:t>as a Service </a:t>
            </a:r>
            <a:r>
              <a:rPr lang="en-US" sz="4300" b="1" dirty="0" smtClean="0"/>
              <a:t>(</a:t>
            </a:r>
            <a:r>
              <a:rPr lang="en-US" sz="4300" b="1" dirty="0" err="1" smtClean="0">
                <a:solidFill>
                  <a:srgbClr val="9900FF"/>
                </a:solidFill>
              </a:rPr>
              <a:t>IaaS</a:t>
            </a:r>
            <a:r>
              <a:rPr lang="en-US" sz="4300" b="1" dirty="0"/>
              <a:t>)</a:t>
            </a:r>
          </a:p>
          <a:p>
            <a:r>
              <a:rPr lang="en-US" dirty="0"/>
              <a:t>Provider facilitates </a:t>
            </a:r>
            <a:r>
              <a:rPr lang="en-US" dirty="0" smtClean="0"/>
              <a:t>clients’ capability of </a:t>
            </a:r>
            <a:r>
              <a:rPr lang="en-US" dirty="0"/>
              <a:t>provision processing, storage, networks and other fundamental computing resources where the clients are able to deploy and run arbitrary software that includes operating systems and applications. </a:t>
            </a:r>
            <a:r>
              <a:rPr lang="en-US" b="1" dirty="0" err="1">
                <a:solidFill>
                  <a:srgbClr val="9900FF"/>
                </a:solidFill>
              </a:rPr>
              <a:t>IaaS</a:t>
            </a:r>
            <a:r>
              <a:rPr lang="en-US" dirty="0"/>
              <a:t> delivers a platform virtualization environment as a </a:t>
            </a:r>
            <a:r>
              <a:rPr lang="en-US" dirty="0" smtClean="0"/>
              <a:t>service.</a:t>
            </a:r>
            <a:endParaRPr lang="en-US" sz="3600" dirty="0"/>
          </a:p>
          <a:p>
            <a:r>
              <a:rPr lang="en-US" b="1" u="sng" dirty="0" smtClean="0">
                <a:solidFill>
                  <a:srgbClr val="C00000"/>
                </a:solidFill>
              </a:rPr>
              <a:t>Examples</a:t>
            </a:r>
            <a:r>
              <a:rPr lang="en-US" dirty="0" smtClean="0"/>
              <a:t>: </a:t>
            </a:r>
            <a:r>
              <a:rPr lang="en-US" dirty="0"/>
              <a:t>Amazon EC2 and S3, Sun </a:t>
            </a:r>
            <a:r>
              <a:rPr lang="en-US" dirty="0" smtClean="0"/>
              <a:t>Microsystems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</a:t>
            </a:r>
            <a:r>
              <a:rPr lang="en-US" dirty="0"/>
              <a:t>and </a:t>
            </a:r>
            <a:r>
              <a:rPr lang="en-US" dirty="0" err="1" smtClean="0"/>
              <a:t>Dropbox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				[</a:t>
            </a:r>
            <a:r>
              <a:rPr lang="en-US" sz="2400" b="1" dirty="0" err="1" smtClean="0">
                <a:solidFill>
                  <a:srgbClr val="0070C0"/>
                </a:solidFill>
              </a:rPr>
              <a:t>Jianfeng</a:t>
            </a:r>
            <a:r>
              <a:rPr lang="en-US" sz="2400" b="1" dirty="0" smtClean="0">
                <a:solidFill>
                  <a:srgbClr val="0070C0"/>
                </a:solidFill>
              </a:rPr>
              <a:t> Yang and </a:t>
            </a:r>
            <a:r>
              <a:rPr lang="en-US" sz="2400" b="1" dirty="0" err="1" smtClean="0">
                <a:solidFill>
                  <a:srgbClr val="0070C0"/>
                </a:solidFill>
              </a:rPr>
              <a:t>Zhibin</a:t>
            </a:r>
            <a:r>
              <a:rPr lang="en-US" sz="2400" b="1" dirty="0" smtClean="0">
                <a:solidFill>
                  <a:srgbClr val="0070C0"/>
                </a:solidFill>
              </a:rPr>
              <a:t> Chen, (2010)]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/>
              <a:t>Reuse Definition &amp; Prospect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5286412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Software reuse</a:t>
            </a:r>
            <a:r>
              <a:rPr lang="en-US" dirty="0" smtClean="0"/>
              <a:t>, is the use of existing software, or software knowledge, </a:t>
            </a:r>
          </a:p>
          <a:p>
            <a:pPr>
              <a:buNone/>
            </a:pPr>
            <a:r>
              <a:rPr lang="en-US" dirty="0" smtClean="0"/>
              <a:t>     to build new software.</a:t>
            </a:r>
            <a:r>
              <a:rPr lang="en-US" sz="1700" dirty="0" smtClean="0"/>
              <a:t>	</a:t>
            </a:r>
            <a:r>
              <a:rPr lang="en-US" sz="1700" b="1" u="sng" dirty="0" smtClean="0"/>
              <a:t>[</a:t>
            </a:r>
            <a:r>
              <a:rPr lang="en-US" sz="1700" b="1" u="sng" dirty="0" err="1" smtClean="0"/>
              <a:t>Frakes</a:t>
            </a:r>
            <a:r>
              <a:rPr lang="en-US" sz="1700" b="1" u="sng" dirty="0" smtClean="0"/>
              <a:t>, W.B. &amp; </a:t>
            </a:r>
            <a:r>
              <a:rPr lang="en-US" sz="1700" b="1" u="sng" dirty="0" err="1" smtClean="0"/>
              <a:t>Kyo</a:t>
            </a:r>
            <a:r>
              <a:rPr lang="en-US" sz="1700" b="1" u="sng" dirty="0" smtClean="0"/>
              <a:t> Kang, (2005) ]</a:t>
            </a:r>
          </a:p>
          <a:p>
            <a:endParaRPr lang="en-US" dirty="0" smtClean="0"/>
          </a:p>
          <a:p>
            <a:r>
              <a:rPr lang="en-US" b="1" dirty="0" smtClean="0"/>
              <a:t>Prospect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sz="1800" b="1" i="1" u="sng" dirty="0" smtClean="0"/>
          </a:p>
          <a:p>
            <a:pPr algn="r">
              <a:buNone/>
            </a:pPr>
            <a:r>
              <a:rPr lang="en-US" sz="1600" b="1" i="1" u="sng" dirty="0" smtClean="0"/>
              <a:t>[Ian </a:t>
            </a:r>
            <a:r>
              <a:rPr lang="en-US" sz="1600" b="1" i="1" u="sng" dirty="0" err="1" smtClean="0"/>
              <a:t>Sommerville</a:t>
            </a:r>
            <a:r>
              <a:rPr lang="en-US" sz="1600" b="1" i="1" u="sng" dirty="0" smtClean="0"/>
              <a:t>, Software Eng. 9</a:t>
            </a:r>
            <a:r>
              <a:rPr lang="en-US" sz="1600" b="1" i="1" u="sng" baseline="30000" dirty="0" smtClean="0"/>
              <a:t>th</a:t>
            </a:r>
            <a:r>
              <a:rPr lang="en-US" sz="1600" b="1" i="1" u="sng" dirty="0" smtClean="0"/>
              <a:t> Ed.]</a:t>
            </a:r>
            <a:endParaRPr lang="en-US" sz="1600" b="1" dirty="0" smtClean="0"/>
          </a:p>
          <a:p>
            <a:endParaRPr lang="en-US" sz="18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973800"/>
            <a:ext cx="5268821" cy="319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And More,,,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401080" cy="521744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4000" b="1" dirty="0"/>
              <a:t>Integration as a </a:t>
            </a:r>
            <a:r>
              <a:rPr lang="en-US" sz="4000" b="1" dirty="0" smtClean="0"/>
              <a:t>Service </a:t>
            </a:r>
            <a:r>
              <a:rPr lang="en-US" sz="4000" b="1" dirty="0"/>
              <a:t>(</a:t>
            </a:r>
            <a:r>
              <a:rPr lang="en-US" sz="4000" b="1" dirty="0" err="1" smtClean="0">
                <a:solidFill>
                  <a:srgbClr val="9900FF"/>
                </a:solidFill>
              </a:rPr>
              <a:t>IGaaS</a:t>
            </a:r>
            <a:r>
              <a:rPr lang="en-US" sz="4000" b="1" dirty="0"/>
              <a:t>)</a:t>
            </a:r>
          </a:p>
          <a:p>
            <a:pPr lvl="1"/>
            <a:r>
              <a:rPr lang="en-US" sz="4000" b="1" dirty="0"/>
              <a:t>Business Process as a </a:t>
            </a:r>
            <a:r>
              <a:rPr lang="en-US" sz="4000" b="1" dirty="0" smtClean="0"/>
              <a:t>Service </a:t>
            </a:r>
            <a:r>
              <a:rPr lang="en-US" sz="4000" b="1" dirty="0"/>
              <a:t>(</a:t>
            </a:r>
            <a:r>
              <a:rPr lang="en-US" sz="4000" b="1" dirty="0" err="1" smtClean="0">
                <a:solidFill>
                  <a:srgbClr val="9900FF"/>
                </a:solidFill>
              </a:rPr>
              <a:t>BPaaS</a:t>
            </a:r>
            <a:r>
              <a:rPr lang="en-US" sz="4000" b="1" dirty="0"/>
              <a:t>)</a:t>
            </a:r>
          </a:p>
          <a:p>
            <a:pPr lvl="1"/>
            <a:r>
              <a:rPr lang="en-US" sz="4000" b="1" dirty="0"/>
              <a:t>Desktop as a Service (</a:t>
            </a:r>
            <a:r>
              <a:rPr lang="en-US" sz="4000" b="1" dirty="0" err="1">
                <a:solidFill>
                  <a:srgbClr val="9900FF"/>
                </a:solidFill>
              </a:rPr>
              <a:t>DaaS</a:t>
            </a:r>
            <a:r>
              <a:rPr lang="en-US" sz="4000" b="1" dirty="0"/>
              <a:t>)</a:t>
            </a:r>
          </a:p>
          <a:p>
            <a:pPr lvl="1"/>
            <a:r>
              <a:rPr lang="en-US" sz="4000" b="1" dirty="0"/>
              <a:t>Testing as a Service (</a:t>
            </a:r>
            <a:r>
              <a:rPr lang="en-US" sz="4000" b="1" dirty="0" err="1">
                <a:solidFill>
                  <a:srgbClr val="9900FF"/>
                </a:solidFill>
              </a:rPr>
              <a:t>TaaS</a:t>
            </a:r>
            <a:r>
              <a:rPr lang="en-US" sz="4000" b="1" dirty="0"/>
              <a:t>)</a:t>
            </a:r>
          </a:p>
          <a:p>
            <a:pPr lvl="1"/>
            <a:r>
              <a:rPr lang="en-US" sz="4000" b="1" dirty="0"/>
              <a:t>Management as a </a:t>
            </a:r>
            <a:r>
              <a:rPr lang="en-US" sz="4000" b="1" dirty="0" smtClean="0"/>
              <a:t>Service </a:t>
            </a:r>
            <a:r>
              <a:rPr lang="en-US" sz="4000" b="1" dirty="0"/>
              <a:t>(</a:t>
            </a:r>
            <a:r>
              <a:rPr lang="en-US" sz="4000" b="1" dirty="0" err="1">
                <a:solidFill>
                  <a:srgbClr val="9900FF"/>
                </a:solidFill>
              </a:rPr>
              <a:t>MaaS</a:t>
            </a:r>
            <a:r>
              <a:rPr lang="en-US" sz="4000" b="1" dirty="0"/>
              <a:t>)</a:t>
            </a:r>
          </a:p>
          <a:p>
            <a:pPr lvl="1"/>
            <a:r>
              <a:rPr lang="en-US" sz="4000" b="1" dirty="0"/>
              <a:t>Security as a </a:t>
            </a:r>
            <a:r>
              <a:rPr lang="en-US" sz="4000" b="1" dirty="0" smtClean="0"/>
              <a:t>Service </a:t>
            </a:r>
            <a:r>
              <a:rPr lang="en-US" sz="4000" b="1" dirty="0"/>
              <a:t>(</a:t>
            </a:r>
            <a:r>
              <a:rPr lang="en-US" sz="4000" b="1" dirty="0" err="1" smtClean="0">
                <a:solidFill>
                  <a:srgbClr val="9900FF"/>
                </a:solidFill>
              </a:rPr>
              <a:t>SecaaS</a:t>
            </a:r>
            <a:r>
              <a:rPr lang="en-US" sz="4000" b="1" dirty="0" smtClean="0"/>
              <a:t>)</a:t>
            </a:r>
          </a:p>
          <a:p>
            <a:pPr lvl="1"/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Everything as a Service </a:t>
            </a:r>
            <a:r>
              <a:rPr lang="en-US" sz="4000" b="1" dirty="0" smtClean="0"/>
              <a:t>(</a:t>
            </a:r>
            <a:r>
              <a:rPr lang="en-US" sz="4000" b="1" dirty="0" err="1" smtClean="0">
                <a:solidFill>
                  <a:srgbClr val="9900FF"/>
                </a:solidFill>
              </a:rPr>
              <a:t>XaaS</a:t>
            </a:r>
            <a:r>
              <a:rPr lang="en-US" sz="4000" b="1" dirty="0" smtClean="0"/>
              <a:t>)</a:t>
            </a:r>
          </a:p>
          <a:p>
            <a:pPr lvl="1">
              <a:buNone/>
            </a:pPr>
            <a:r>
              <a:rPr lang="en-US" sz="4000" b="1" dirty="0" smtClean="0">
                <a:solidFill>
                  <a:srgbClr val="0000CC"/>
                </a:solidFill>
              </a:rPr>
              <a:t>________________________________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01080" cy="1486518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800" b="1" dirty="0"/>
              <a:t>Potential </a:t>
            </a:r>
            <a:r>
              <a:rPr lang="en-US" sz="2800" b="1" dirty="0" smtClean="0"/>
              <a:t>Research (Idea </a:t>
            </a:r>
            <a:r>
              <a:rPr lang="en-US" sz="2800" b="1" dirty="0"/>
              <a:t>#</a:t>
            </a:r>
            <a:r>
              <a:rPr lang="en-US" sz="2800" b="1" dirty="0" smtClean="0"/>
              <a:t>2)</a:t>
            </a:r>
            <a:br>
              <a:rPr lang="en-US" sz="2800" b="1" dirty="0" smtClean="0"/>
            </a:br>
            <a:r>
              <a:rPr lang="en-US" sz="2800" b="1" i="1" dirty="0" smtClean="0">
                <a:sym typeface="Wingdings" pitchFamily="2" charset="2"/>
              </a:rPr>
              <a:t>What about </a:t>
            </a:r>
            <a:r>
              <a:rPr lang="en-US" sz="2800" b="1" i="1" dirty="0" smtClean="0">
                <a:solidFill>
                  <a:srgbClr val="0070C0"/>
                </a:solidFill>
                <a:sym typeface="Wingdings" pitchFamily="2" charset="2"/>
              </a:rPr>
              <a:t>Reuse as a Service </a:t>
            </a:r>
            <a:r>
              <a:rPr lang="en-US" sz="2800" b="1" i="1" dirty="0" smtClean="0">
                <a:sym typeface="Wingdings" pitchFamily="2" charset="2"/>
              </a:rPr>
              <a:t>(</a:t>
            </a:r>
            <a:r>
              <a:rPr lang="en-US" sz="2800" b="1" i="1" dirty="0" err="1" smtClean="0">
                <a:solidFill>
                  <a:srgbClr val="9900FF"/>
                </a:solidFill>
                <a:sym typeface="Wingdings" pitchFamily="2" charset="2"/>
              </a:rPr>
              <a:t>RaaS</a:t>
            </a:r>
            <a:r>
              <a:rPr lang="en-US" sz="2800" b="1" i="1" dirty="0" smtClean="0">
                <a:sym typeface="Wingdings" pitchFamily="2" charset="2"/>
              </a:rPr>
              <a:t>)?</a:t>
            </a:r>
            <a:r>
              <a:rPr lang="en-US" sz="3500" b="1" i="1" dirty="0" smtClean="0"/>
              <a:t/>
            </a:r>
            <a:br>
              <a:rPr lang="en-US" sz="3500" b="1" i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5857916" cy="4714908"/>
          </a:xfrm>
        </p:spPr>
        <p:txBody>
          <a:bodyPr>
            <a:normAutofit fontScale="85000" lnSpcReduction="20000"/>
          </a:bodyPr>
          <a:lstStyle/>
          <a:p>
            <a:pPr>
              <a:buFont typeface="Wingdings"/>
              <a:buChar char="è"/>
            </a:pPr>
            <a:r>
              <a:rPr lang="en-US" b="1" i="1" dirty="0" smtClean="0"/>
              <a:t>With </a:t>
            </a:r>
            <a:r>
              <a:rPr lang="en-US" b="1" i="1" dirty="0" smtClean="0">
                <a:solidFill>
                  <a:srgbClr val="0070C0"/>
                </a:solidFill>
              </a:rPr>
              <a:t>Reuse </a:t>
            </a:r>
            <a:r>
              <a:rPr lang="en-US" b="1" i="1" dirty="0">
                <a:solidFill>
                  <a:srgbClr val="0070C0"/>
                </a:solidFill>
              </a:rPr>
              <a:t>as a </a:t>
            </a:r>
            <a:r>
              <a:rPr lang="en-US" b="1" i="1" dirty="0" smtClean="0">
                <a:solidFill>
                  <a:srgbClr val="0070C0"/>
                </a:solidFill>
              </a:rPr>
              <a:t>Service</a:t>
            </a:r>
            <a:r>
              <a:rPr lang="en-US" b="1" i="1" dirty="0" smtClean="0"/>
              <a:t>:</a:t>
            </a:r>
            <a:endParaRPr lang="en-US" dirty="0"/>
          </a:p>
          <a:p>
            <a:r>
              <a:rPr lang="en-US" b="1" i="1" dirty="0" smtClean="0"/>
              <a:t>Developers can manipulate reusable components on the clouds as follows: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9900FF"/>
                </a:solidFill>
              </a:rPr>
              <a:t>Download</a:t>
            </a:r>
            <a:r>
              <a:rPr lang="en-US" b="1" i="1" dirty="0" smtClean="0"/>
              <a:t> to </a:t>
            </a:r>
            <a:r>
              <a:rPr lang="en-US" b="1" i="1" dirty="0" smtClean="0">
                <a:solidFill>
                  <a:srgbClr val="9900FF"/>
                </a:solidFill>
              </a:rPr>
              <a:t>use as is!</a:t>
            </a:r>
            <a:r>
              <a:rPr lang="en-US" b="1" i="1" dirty="0" smtClean="0"/>
              <a:t> and/or to </a:t>
            </a:r>
            <a:r>
              <a:rPr lang="en-US" b="1" i="1" dirty="0" smtClean="0">
                <a:solidFill>
                  <a:srgbClr val="9900FF"/>
                </a:solidFill>
              </a:rPr>
              <a:t>customize then use</a:t>
            </a:r>
          </a:p>
          <a:p>
            <a:pPr lvl="1"/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9900FF"/>
                </a:solidFill>
              </a:rPr>
              <a:t>Build and upload new ones </a:t>
            </a:r>
            <a:r>
              <a:rPr lang="en-US" b="1" i="1" dirty="0" smtClean="0"/>
              <a:t>and/or </a:t>
            </a:r>
            <a:r>
              <a:rPr lang="en-US" b="1" i="1" dirty="0" smtClean="0">
                <a:solidFill>
                  <a:srgbClr val="9900FF"/>
                </a:solidFill>
              </a:rPr>
              <a:t>modify existing ones.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è"/>
            </a:pPr>
            <a:r>
              <a:rPr lang="en-US" b="1" i="1" dirty="0" smtClean="0">
                <a:sym typeface="Wingdings" pitchFamily="2" charset="2"/>
              </a:rPr>
              <a:t>Here is a vision: </a:t>
            </a:r>
          </a:p>
          <a:p>
            <a:pPr>
              <a:buNone/>
            </a:pPr>
            <a:r>
              <a:rPr lang="en-US" b="1" i="1" dirty="0" smtClean="0">
                <a:sym typeface="Wingdings" pitchFamily="2" charset="2"/>
              </a:rPr>
              <a:t>	Framework for a Cloud Warehouse Associated with Domain-based Data Marts of Designed Reusable Components</a:t>
            </a:r>
            <a:endParaRPr lang="en-US" b="1" i="1" dirty="0"/>
          </a:p>
        </p:txBody>
      </p:sp>
      <p:pic>
        <p:nvPicPr>
          <p:cNvPr id="5" name="Picture 4" descr="GoodIde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785926"/>
            <a:ext cx="2618384" cy="24288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Enhancing Existing Research (Idea #3)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9900FF"/>
                </a:solidFill>
              </a:rPr>
              <a:t>Testing as a Service (</a:t>
            </a:r>
            <a:r>
              <a:rPr lang="en-US" b="1" dirty="0" err="1" smtClean="0">
                <a:solidFill>
                  <a:srgbClr val="9900FF"/>
                </a:solidFill>
              </a:rPr>
              <a:t>TaaS</a:t>
            </a:r>
            <a:r>
              <a:rPr lang="en-US" b="1" dirty="0" smtClean="0">
                <a:solidFill>
                  <a:srgbClr val="9900FF"/>
                </a:solidFill>
              </a:rPr>
              <a:t>)!</a:t>
            </a:r>
          </a:p>
          <a:p>
            <a:pPr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What about b</a:t>
            </a:r>
            <a:r>
              <a:rPr lang="en-US" dirty="0" smtClean="0"/>
              <a:t>uilding a hierarchy of reusable components? </a:t>
            </a:r>
          </a:p>
          <a:p>
            <a:pPr>
              <a:buFont typeface="Wingdings"/>
              <a:buChar char="è"/>
            </a:pPr>
            <a:r>
              <a:rPr lang="en-US" dirty="0" smtClean="0"/>
              <a:t>In OO it will be a hierarchy of object classes structured top-down based on ‘inheritance’ feature with a dynamic evaluation according to usage statistics.</a:t>
            </a:r>
            <a:endParaRPr lang="en-US" dirty="0"/>
          </a:p>
        </p:txBody>
      </p:sp>
      <p:pic>
        <p:nvPicPr>
          <p:cNvPr id="5" name="Picture 4" descr="CC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071678"/>
            <a:ext cx="3394663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900FF"/>
                </a:solidFill>
              </a:rPr>
              <a:t>Clouds were born to be reused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b="1" i="1" dirty="0" smtClean="0"/>
              <a:t> With the cloud paradigm, I believe that there are many potential ideas to </a:t>
            </a:r>
            <a:r>
              <a:rPr lang="en-US" b="1" i="1" u="sng" dirty="0" smtClean="0">
                <a:solidFill>
                  <a:srgbClr val="00B050"/>
                </a:solidFill>
              </a:rPr>
              <a:t>improve</a:t>
            </a:r>
            <a:r>
              <a:rPr lang="en-US" b="1" i="1" dirty="0" smtClean="0"/>
              <a:t> and </a:t>
            </a:r>
            <a:r>
              <a:rPr lang="en-US" b="1" i="1" u="sng" dirty="0" smtClean="0">
                <a:solidFill>
                  <a:srgbClr val="00B050"/>
                </a:solidFill>
              </a:rPr>
              <a:t>expand</a:t>
            </a:r>
            <a:r>
              <a:rPr lang="en-US" b="1" i="1" dirty="0" smtClean="0"/>
              <a:t> software reuse</a:t>
            </a:r>
            <a:endParaRPr lang="en-US" b="1" i="1" dirty="0"/>
          </a:p>
        </p:txBody>
      </p:sp>
      <p:pic>
        <p:nvPicPr>
          <p:cNvPr id="4" name="Picture 3" descr="CC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857496"/>
            <a:ext cx="3563888" cy="3347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4700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9600" b="1" i="1" dirty="0" smtClean="0">
                <a:solidFill>
                  <a:srgbClr val="00B050"/>
                </a:solidFill>
                <a:latin typeface="Amienne" pitchFamily="82" charset="0"/>
                <a:cs typeface="Aharoni" pitchFamily="2" charset="-79"/>
              </a:rPr>
              <a:t>Thank You</a:t>
            </a:r>
            <a:endParaRPr lang="en-US" sz="6000" b="1" i="1" dirty="0">
              <a:solidFill>
                <a:srgbClr val="9900FF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143932" cy="1752600"/>
          </a:xfrm>
        </p:spPr>
        <p:txBody>
          <a:bodyPr>
            <a:normAutofit/>
          </a:bodyPr>
          <a:lstStyle/>
          <a:p>
            <a:r>
              <a:rPr lang="en-US" sz="5200" b="1" dirty="0" smtClean="0">
                <a:solidFill>
                  <a:srgbClr val="9900FF"/>
                </a:solidFill>
                <a:latin typeface="Andalus" pitchFamily="2" charset="-78"/>
                <a:cs typeface="Andalus" pitchFamily="2" charset="-78"/>
              </a:rPr>
              <a:t>Any Questions</a:t>
            </a:r>
            <a:r>
              <a:rPr lang="en-US" sz="8000" dirty="0" smtClean="0">
                <a:solidFill>
                  <a:srgbClr val="9900FF"/>
                </a:solidFill>
                <a:latin typeface="Andalus" pitchFamily="2" charset="-78"/>
                <a:cs typeface="Andalus" pitchFamily="2" charset="-78"/>
              </a:rPr>
              <a:t>?</a:t>
            </a:r>
            <a:endParaRPr lang="en-US" sz="8000" dirty="0">
              <a:solidFill>
                <a:srgbClr val="9900FF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Benefits</a:t>
            </a:r>
            <a:r>
              <a:rPr lang="en-US" b="1" dirty="0" smtClean="0"/>
              <a:t> of Software Reuse</a:t>
            </a:r>
            <a:br>
              <a:rPr lang="en-US" b="1" dirty="0" smtClean="0"/>
            </a:br>
            <a:r>
              <a:rPr lang="en-US" b="1" dirty="0" smtClean="0"/>
              <a:t>can be taken to the </a:t>
            </a:r>
            <a:r>
              <a:rPr lang="en-US" b="1" dirty="0" smtClean="0">
                <a:solidFill>
                  <a:srgbClr val="00B050"/>
                </a:solidFill>
              </a:rPr>
              <a:t>EXTREME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with Cloud Computing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417646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Accelerated</a:t>
            </a:r>
            <a:r>
              <a:rPr lang="en-US" dirty="0" smtClean="0"/>
              <a:t> </a:t>
            </a:r>
            <a:r>
              <a:rPr lang="en-US" b="1" dirty="0" smtClean="0"/>
              <a:t>Development</a:t>
            </a:r>
            <a:r>
              <a:rPr lang="en-US" dirty="0" smtClean="0"/>
              <a:t>  &amp; </a:t>
            </a:r>
            <a:r>
              <a:rPr lang="en-US" b="1" dirty="0" smtClean="0"/>
              <a:t>Productivity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Increased</a:t>
            </a:r>
            <a:r>
              <a:rPr lang="en-US" dirty="0" smtClean="0"/>
              <a:t> </a:t>
            </a:r>
            <a:r>
              <a:rPr lang="en-US" b="1" dirty="0" smtClean="0"/>
              <a:t>Reliability &amp; Quality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Reduce Risk </a:t>
            </a:r>
            <a:r>
              <a:rPr lang="en-US" dirty="0" smtClean="0"/>
              <a:t>(cost wise!)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Effective</a:t>
            </a:r>
            <a:r>
              <a:rPr lang="en-US" dirty="0" smtClean="0"/>
              <a:t> Use of </a:t>
            </a:r>
            <a:r>
              <a:rPr lang="en-US" b="1" dirty="0" smtClean="0"/>
              <a:t>Specialist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Standard</a:t>
            </a:r>
            <a:r>
              <a:rPr lang="en-US" dirty="0" smtClean="0"/>
              <a:t> Compliance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Saving</a:t>
            </a:r>
            <a:r>
              <a:rPr lang="en-US" dirty="0" smtClean="0"/>
              <a:t> Time &amp; Money</a:t>
            </a:r>
          </a:p>
          <a:p>
            <a:pPr>
              <a:buNone/>
            </a:pPr>
            <a:r>
              <a:rPr lang="en-US" sz="1900" i="1" dirty="0" smtClean="0"/>
              <a:t>			</a:t>
            </a:r>
            <a:endParaRPr lang="en-US" sz="1900" i="1" u="sng" dirty="0" smtClean="0"/>
          </a:p>
          <a:p>
            <a:pPr algn="r">
              <a:buNone/>
            </a:pPr>
            <a:r>
              <a:rPr lang="en-US" sz="1700" b="1" i="1" u="sng" dirty="0" smtClean="0"/>
              <a:t>[Ian </a:t>
            </a:r>
            <a:r>
              <a:rPr lang="en-US" sz="1700" b="1" i="1" u="sng" dirty="0" err="1" smtClean="0"/>
              <a:t>Sommerville</a:t>
            </a:r>
            <a:r>
              <a:rPr lang="en-US" sz="1700" b="1" i="1" u="sng" dirty="0" smtClean="0"/>
              <a:t>, Software Eng.9</a:t>
            </a:r>
            <a:r>
              <a:rPr lang="en-US" sz="1700" b="1" i="1" u="sng" baseline="30000" dirty="0" smtClean="0"/>
              <a:t>th</a:t>
            </a:r>
            <a:r>
              <a:rPr lang="en-US" sz="1700" b="1" i="1" u="sng" dirty="0" smtClean="0"/>
              <a:t> Ed.]</a:t>
            </a:r>
            <a:endParaRPr lang="en-US"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Questions?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About Known Problems </a:t>
            </a:r>
            <a:r>
              <a:rPr lang="en-US" b="1" dirty="0" smtClean="0"/>
              <a:t>of Reuse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•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Increased</a:t>
            </a:r>
            <a:r>
              <a:rPr lang="en-US" b="1" dirty="0" smtClean="0">
                <a:solidFill>
                  <a:srgbClr val="C00000"/>
                </a:solidFill>
              </a:rPr>
              <a:t> maintenance costs</a:t>
            </a:r>
            <a:r>
              <a:rPr lang="en-US" b="1" i="1" dirty="0" smtClean="0">
                <a:solidFill>
                  <a:srgbClr val="00B050"/>
                </a:solidFill>
              </a:rPr>
              <a:t> 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Lack of tool </a:t>
            </a:r>
            <a:r>
              <a:rPr lang="en-US" b="1" dirty="0" smtClean="0">
                <a:solidFill>
                  <a:srgbClr val="C00000"/>
                </a:solidFill>
              </a:rPr>
              <a:t>support</a:t>
            </a:r>
            <a:r>
              <a:rPr lang="en-US" b="1" i="1" dirty="0" smtClean="0">
                <a:solidFill>
                  <a:srgbClr val="00B050"/>
                </a:solidFill>
              </a:rPr>
              <a:t> (Not anymore!)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•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Not-invented-here</a:t>
            </a:r>
            <a:r>
              <a:rPr lang="en-US" b="1" dirty="0" smtClean="0">
                <a:solidFill>
                  <a:srgbClr val="C00000"/>
                </a:solidFill>
              </a:rPr>
              <a:t> syndrome </a:t>
            </a:r>
            <a:r>
              <a:rPr lang="en-US" b="1" i="1" dirty="0" smtClean="0">
                <a:solidFill>
                  <a:srgbClr val="00B050"/>
                </a:solidFill>
              </a:rPr>
              <a:t>(Not anymore!)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•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Creating and maintaining a library of reusable components </a:t>
            </a:r>
            <a:r>
              <a:rPr lang="en-US" b="1" dirty="0" smtClean="0">
                <a:solidFill>
                  <a:srgbClr val="C00000"/>
                </a:solidFill>
              </a:rPr>
              <a:t>can be expensive </a:t>
            </a:r>
            <a:r>
              <a:rPr lang="en-US" b="1" dirty="0" smtClean="0">
                <a:solidFill>
                  <a:srgbClr val="00B050"/>
                </a:solidFill>
              </a:rPr>
              <a:t>(</a:t>
            </a:r>
            <a:r>
              <a:rPr lang="en-US" b="1" i="1" dirty="0" smtClean="0">
                <a:solidFill>
                  <a:srgbClr val="00B050"/>
                </a:solidFill>
              </a:rPr>
              <a:t>Not anymore!)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•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Finding, understanding and adapting reusable components </a:t>
            </a:r>
            <a:r>
              <a:rPr lang="en-US" b="1" dirty="0" smtClean="0">
                <a:solidFill>
                  <a:srgbClr val="C00000"/>
                </a:solidFill>
              </a:rPr>
              <a:t>can be a difficult task</a:t>
            </a:r>
            <a:r>
              <a:rPr lang="en-US" b="1" dirty="0" smtClean="0">
                <a:solidFill>
                  <a:srgbClr val="00B050"/>
                </a:solidFill>
              </a:rPr>
              <a:t> (</a:t>
            </a:r>
            <a:r>
              <a:rPr lang="en-US" b="1" i="1" dirty="0" smtClean="0">
                <a:solidFill>
                  <a:srgbClr val="00B050"/>
                </a:solidFill>
              </a:rPr>
              <a:t>A challenge!)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sz="1800" i="1" u="sng" dirty="0" smtClean="0"/>
              <a:t>[Ian </a:t>
            </a:r>
            <a:r>
              <a:rPr lang="en-US" sz="1800" i="1" u="sng" dirty="0" err="1" smtClean="0"/>
              <a:t>Sommerville</a:t>
            </a:r>
            <a:r>
              <a:rPr lang="en-US" sz="1800" i="1" u="sng" dirty="0" smtClean="0"/>
              <a:t>, Software Eng. 9</a:t>
            </a:r>
            <a:r>
              <a:rPr lang="en-US" sz="1800" i="1" u="sng" baseline="30000" dirty="0" smtClean="0"/>
              <a:t>th</a:t>
            </a:r>
            <a:r>
              <a:rPr lang="en-US" sz="1800" i="1" u="sng" dirty="0" smtClean="0"/>
              <a:t> Ed.]</a:t>
            </a:r>
            <a:endParaRPr lang="ar-J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Practices Software Reuse?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txBody>
          <a:bodyPr/>
          <a:lstStyle/>
          <a:p>
            <a:pPr>
              <a:buNone/>
            </a:pPr>
            <a:r>
              <a:rPr lang="en-US" i="1" u="sng" dirty="0" smtClean="0">
                <a:solidFill>
                  <a:srgbClr val="990033"/>
                </a:solidFill>
              </a:rPr>
              <a:t>Worldwide</a:t>
            </a:r>
            <a:r>
              <a:rPr lang="en-US" i="1" dirty="0" smtClean="0">
                <a:solidFill>
                  <a:srgbClr val="990033"/>
                </a:solidFill>
              </a:rPr>
              <a:t>:</a:t>
            </a:r>
          </a:p>
          <a:p>
            <a:r>
              <a:rPr lang="en-US" dirty="0" smtClean="0"/>
              <a:t>In</a:t>
            </a:r>
            <a:r>
              <a:rPr lang="en-US" b="1" dirty="0" smtClean="0">
                <a:solidFill>
                  <a:srgbClr val="9900FF"/>
                </a:solidFill>
              </a:rPr>
              <a:t> Jordan</a:t>
            </a:r>
            <a:r>
              <a:rPr lang="en-US" dirty="0" smtClean="0"/>
              <a:t>: ESTARTA, </a:t>
            </a:r>
            <a:r>
              <a:rPr lang="en-US" dirty="0" err="1" smtClean="0"/>
              <a:t>Eskidenia</a:t>
            </a:r>
            <a:r>
              <a:rPr lang="en-US" dirty="0" smtClean="0"/>
              <a:t> Software Solutions</a:t>
            </a:r>
          </a:p>
          <a:p>
            <a:r>
              <a:rPr lang="en-US" dirty="0" smtClean="0"/>
              <a:t>In </a:t>
            </a:r>
            <a:r>
              <a:rPr lang="en-US" b="1" dirty="0" smtClean="0">
                <a:solidFill>
                  <a:srgbClr val="9900FF"/>
                </a:solidFill>
              </a:rPr>
              <a:t>Europe</a:t>
            </a:r>
            <a:r>
              <a:rPr lang="en-US" dirty="0" smtClean="0"/>
              <a:t>:  The European Space Agency, The  European Strategic Program for Research in IT, Siemens, etc.  </a:t>
            </a:r>
          </a:p>
          <a:p>
            <a:r>
              <a:rPr lang="en-US" dirty="0" smtClean="0"/>
              <a:t>In</a:t>
            </a:r>
            <a:r>
              <a:rPr lang="en-US" b="1" dirty="0" smtClean="0">
                <a:solidFill>
                  <a:srgbClr val="9900FF"/>
                </a:solidFill>
              </a:rPr>
              <a:t> Japan</a:t>
            </a:r>
            <a:r>
              <a:rPr lang="en-US" dirty="0" smtClean="0"/>
              <a:t>: Hitachi, </a:t>
            </a:r>
            <a:r>
              <a:rPr lang="en-US" b="1" dirty="0" smtClean="0">
                <a:solidFill>
                  <a:srgbClr val="990033"/>
                </a:solidFill>
              </a:rPr>
              <a:t>Fujitsu</a:t>
            </a:r>
            <a:r>
              <a:rPr lang="en-US" dirty="0" smtClean="0"/>
              <a:t>, NEC, NTT, </a:t>
            </a:r>
            <a:r>
              <a:rPr lang="en-US" b="1" dirty="0" smtClean="0">
                <a:solidFill>
                  <a:srgbClr val="990033"/>
                </a:solidFill>
              </a:rPr>
              <a:t>Toshiba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In the </a:t>
            </a:r>
            <a:r>
              <a:rPr lang="en-US" b="1" dirty="0" smtClean="0">
                <a:solidFill>
                  <a:srgbClr val="9900FF"/>
                </a:solidFill>
              </a:rPr>
              <a:t>US Gov.</a:t>
            </a:r>
            <a:r>
              <a:rPr lang="en-US" dirty="0" smtClean="0"/>
              <a:t>:  Army Reuse Center, Air Force, Idaho National Engineering Lab and </a:t>
            </a:r>
            <a:r>
              <a:rPr lang="en-US" dirty="0" err="1" smtClean="0"/>
              <a:t>DoD</a:t>
            </a:r>
            <a:r>
              <a:rPr lang="en-US" dirty="0" smtClean="0"/>
              <a:t>, etc.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9900FF"/>
                </a:solidFill>
              </a:rPr>
              <a:t>US Private</a:t>
            </a:r>
            <a:r>
              <a:rPr lang="en-US" dirty="0" smtClean="0"/>
              <a:t>: AT&amp;T, </a:t>
            </a:r>
            <a:r>
              <a:rPr lang="en-US" b="1" dirty="0" smtClean="0">
                <a:solidFill>
                  <a:srgbClr val="990033"/>
                </a:solidFill>
              </a:rPr>
              <a:t>GTE</a:t>
            </a:r>
            <a:r>
              <a:rPr lang="en-US" dirty="0" smtClean="0"/>
              <a:t>, IBM, </a:t>
            </a:r>
            <a:r>
              <a:rPr lang="en-US" b="1" dirty="0" smtClean="0">
                <a:solidFill>
                  <a:srgbClr val="990033"/>
                </a:solidFill>
              </a:rPr>
              <a:t>HP</a:t>
            </a:r>
            <a:r>
              <a:rPr lang="en-US" dirty="0" smtClean="0"/>
              <a:t>, Microsoft, </a:t>
            </a:r>
            <a:r>
              <a:rPr lang="en-US" b="1" dirty="0" smtClean="0">
                <a:solidFill>
                  <a:srgbClr val="990033"/>
                </a:solidFill>
              </a:rPr>
              <a:t>Raytheon</a:t>
            </a:r>
            <a:r>
              <a:rPr lang="en-US" dirty="0" smtClean="0"/>
              <a:t>,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 txBox="1">
            <a:spLocks/>
          </p:cNvSpPr>
          <p:nvPr/>
        </p:nvSpPr>
        <p:spPr bwMode="auto">
          <a:xfrm>
            <a:off x="1143000" y="274638"/>
            <a:ext cx="771528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ea typeface="ＭＳ Ｐゴシック" pitchFamily="34" charset="-128"/>
              </a:rPr>
              <a:t>Figure-1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C1FD0-A2F3-4DA6-A710-4183A2C44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807249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1143000" y="274639"/>
            <a:ext cx="6643710" cy="79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ea typeface="ＭＳ Ｐゴシック" pitchFamily="34" charset="-128"/>
              </a:rPr>
              <a:t>Figure-2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AF678-5718-4F48-B176-85EB1F98349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214422"/>
            <a:ext cx="6572296" cy="542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>
            <a:spLocks/>
          </p:cNvSpPr>
          <p:nvPr/>
        </p:nvSpPr>
        <p:spPr bwMode="auto">
          <a:xfrm>
            <a:off x="1143000" y="214290"/>
            <a:ext cx="6715148" cy="71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ea typeface="ＭＳ Ｐゴシック" pitchFamily="34" charset="-128"/>
              </a:rPr>
              <a:t>Figure-3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0774C-FB4F-4253-A5FA-57FE7DA2E0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85874"/>
            <a:ext cx="7143800" cy="5218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F1C09868A7E246A4FE7220FE07E894" ma:contentTypeVersion="5" ma:contentTypeDescription="Create a new document." ma:contentTypeScope="" ma:versionID="8e80ed57ac0c2edc7bcd79b567d408ed">
  <xsd:schema xmlns:xsd="http://www.w3.org/2001/XMLSchema" xmlns:xs="http://www.w3.org/2001/XMLSchema" xmlns:p="http://schemas.microsoft.com/office/2006/metadata/properties" xmlns:ns2="45804768-7f68-44ad-8493-733ff8c0415e" targetNamespace="http://schemas.microsoft.com/office/2006/metadata/properties" ma:root="true" ma:fieldsID="01f31aaea8d0119f4b9e1351b698a032" ns2:_="">
    <xsd:import namespace="45804768-7f68-44ad-8493-733ff8c0415e"/>
    <xsd:element name="properties">
      <xsd:complexType>
        <xsd:sequence>
          <xsd:element name="documentManagement">
            <xsd:complexType>
              <xsd:all>
                <xsd:element ref="ns2:FormType"/>
                <xsd:element ref="ns2:Departmen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04768-7f68-44ad-8493-733ff8c0415e" elementFormDefault="qualified">
    <xsd:import namespace="http://schemas.microsoft.com/office/2006/documentManagement/types"/>
    <xsd:import namespace="http://schemas.microsoft.com/office/infopath/2007/PartnerControls"/>
    <xsd:element name="FormType" ma:index="8" ma:displayName="FormType" ma:default="Students" ma:format="Dropdown" ma:internalName="FormType">
      <xsd:simpleType>
        <xsd:restriction base="dms:Choice">
          <xsd:enumeration value="Students"/>
          <xsd:enumeration value="Staff"/>
          <xsd:enumeration value="Others"/>
        </xsd:restriction>
      </xsd:simpleType>
    </xsd:element>
    <xsd:element name="Department" ma:index="9" ma:displayName="Department" ma:default="Center Management" ma:format="Dropdown" ma:internalName="Department">
      <xsd:simpleType>
        <xsd:restriction base="dms:Choice">
          <xsd:enumeration value="Center Management"/>
          <xsd:enumeration value="Department regulations and development"/>
          <xsd:enumeration value="Department of Infrastructure and Networks"/>
          <xsd:enumeration value="Department of Quality Assurance and Protection"/>
          <xsd:enumeration value="Department laboratories and technical suppor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partment xmlns="45804768-7f68-44ad-8493-733ff8c0415e">Center Management</Department>
    <FormType xmlns="45804768-7f68-44ad-8493-733ff8c0415e">Students</FormType>
  </documentManagement>
</p:properties>
</file>

<file path=customXml/itemProps1.xml><?xml version="1.0" encoding="utf-8"?>
<ds:datastoreItem xmlns:ds="http://schemas.openxmlformats.org/officeDocument/2006/customXml" ds:itemID="{0C357F9C-89DE-409E-ADFA-C06D9076B48E}"/>
</file>

<file path=customXml/itemProps2.xml><?xml version="1.0" encoding="utf-8"?>
<ds:datastoreItem xmlns:ds="http://schemas.openxmlformats.org/officeDocument/2006/customXml" ds:itemID="{1B1E2CFB-C7DE-4BA0-8792-2C2EADC7B249}"/>
</file>

<file path=customXml/itemProps3.xml><?xml version="1.0" encoding="utf-8"?>
<ds:datastoreItem xmlns:ds="http://schemas.openxmlformats.org/officeDocument/2006/customXml" ds:itemID="{48784A2F-02C2-4184-A065-002C5EDD097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1235</Words>
  <Application>Microsoft Office PowerPoint</Application>
  <PresentationFormat>On-screen Show (4:3)</PresentationFormat>
  <Paragraphs>198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Software Reuse and the Cloud Computing Paradigm</vt:lpstr>
      <vt:lpstr>Table of Contents</vt:lpstr>
      <vt:lpstr>Reuse Definition &amp; Prospect</vt:lpstr>
      <vt:lpstr>Benefits of Software Reuse can be taken to the EXTREME  with Cloud Computing</vt:lpstr>
      <vt:lpstr>Questions? About Known Problems of Reuse</vt:lpstr>
      <vt:lpstr>Who Practices Software Reuse?</vt:lpstr>
      <vt:lpstr>Slide 7</vt:lpstr>
      <vt:lpstr>Slide 8</vt:lpstr>
      <vt:lpstr>Slide 9</vt:lpstr>
      <vt:lpstr>Slide 10</vt:lpstr>
      <vt:lpstr>Slide 11</vt:lpstr>
      <vt:lpstr>About Software Reuse</vt:lpstr>
      <vt:lpstr>Design for Reuse</vt:lpstr>
      <vt:lpstr>Design for Reuse   (cont.)</vt:lpstr>
      <vt:lpstr>Design for Reuse   (cont.)</vt:lpstr>
      <vt:lpstr>Most popular server-side programming languages with usage change  </vt:lpstr>
      <vt:lpstr>Design for Reuse   (cont.)</vt:lpstr>
      <vt:lpstr>Design with Reuse</vt:lpstr>
      <vt:lpstr>Design with Reuse   (cont.)</vt:lpstr>
      <vt:lpstr>Potential Research (Idea #1)</vt:lpstr>
      <vt:lpstr>Criteria Analysis…</vt:lpstr>
      <vt:lpstr>Cloud Computing (CC)</vt:lpstr>
      <vt:lpstr>Advantages of CC</vt:lpstr>
      <vt:lpstr>Types of Clouds</vt:lpstr>
      <vt:lpstr>Public Cloud</vt:lpstr>
      <vt:lpstr>Private Cloud</vt:lpstr>
      <vt:lpstr>CC Service Delivery Models</vt:lpstr>
      <vt:lpstr>CC Service Delivery Models  (cont.)</vt:lpstr>
      <vt:lpstr>CC Service Delivery Models  (cont.)</vt:lpstr>
      <vt:lpstr>And More,,,</vt:lpstr>
      <vt:lpstr>Potential Research (Idea #2) What about Reuse as a Service (RaaS)? </vt:lpstr>
      <vt:lpstr>Enhancing Existing Research (Idea #3)</vt:lpstr>
      <vt:lpstr>Clouds were born to be reused!  With the cloud paradigm, I believe that there are many potential ideas to improve and expand software reuse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Rawashdeh’s call for Papers</dc:title>
  <dc:creator>Admin</dc:creator>
  <cp:lastModifiedBy>User</cp:lastModifiedBy>
  <cp:revision>210</cp:revision>
  <dcterms:created xsi:type="dcterms:W3CDTF">2016-11-10T17:17:28Z</dcterms:created>
  <dcterms:modified xsi:type="dcterms:W3CDTF">2017-02-16T09:06:45Z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0x010100A8F1C09868A7E246A4FE7220FE07E894</vt:lpwstr>
  </property>
</Properties>
</file>