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72" r:id="rId3"/>
    <p:sldId id="273" r:id="rId4"/>
    <p:sldId id="275" r:id="rId5"/>
    <p:sldId id="268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6B2B"/>
    <a:srgbClr val="5C8E3A"/>
    <a:srgbClr val="F16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6943F-12C9-42F6-BC3D-35705277AE29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BFDD2-2335-4800-9BE3-5AAA19886CD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87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50126" y="2682240"/>
            <a:ext cx="9144000" cy="1063758"/>
          </a:xfrm>
          <a:solidFill>
            <a:srgbClr val="456B2B"/>
          </a:solidFill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200400" y="4021357"/>
            <a:ext cx="62664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</a:t>
            </a:r>
          </a:p>
          <a:p>
            <a:r>
              <a:rPr lang="en-US" dirty="0"/>
              <a:t>University Name</a:t>
            </a:r>
          </a:p>
          <a:p>
            <a:r>
              <a:rPr lang="en-US" dirty="0"/>
              <a:t>Date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0447" y="5880554"/>
            <a:ext cx="3326942" cy="95159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3457389" y="1608605"/>
            <a:ext cx="55417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800" b="1" baseline="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Vocational Training Diploma on Electrical and Hybrid Vehicles/ </a:t>
            </a:r>
            <a:r>
              <a:rPr lang="en-US" sz="1800" b="1" baseline="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ECO-CAR</a:t>
            </a:r>
            <a:endParaRPr lang="en-GB" sz="1800" b="1" baseline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600" baseline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170873" y="22441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aseline="0" dirty="0">
                <a:solidFill>
                  <a:srgbClr val="5C8E3A"/>
                </a:solidFill>
              </a:rPr>
              <a:t>Project #: 618509-EPP-1-2020-1-JO-EPPKA2-CBHE-JP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5538" y="5259921"/>
            <a:ext cx="2606462" cy="15980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38393" r="12463" b="28996"/>
          <a:stretch/>
        </p:blipFill>
        <p:spPr>
          <a:xfrm>
            <a:off x="5152641" y="781619"/>
            <a:ext cx="1938969" cy="82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708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35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456B2B"/>
          </a:solidFill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99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82809"/>
            <a:ext cx="2743200" cy="365125"/>
          </a:xfrm>
        </p:spPr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46161"/>
            <a:ext cx="2743200" cy="365125"/>
          </a:xfrm>
        </p:spPr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15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solidFill>
            <a:srgbClr val="456B2B"/>
          </a:solidFill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42675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89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42675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73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  <a:solidFill>
            <a:srgbClr val="456B2B"/>
          </a:solidFill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76589" y="-9812"/>
            <a:ext cx="2615411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25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56B2B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05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95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00390"/>
            <a:ext cx="3932237" cy="1357009"/>
          </a:xfrm>
          <a:solidFill>
            <a:srgbClr val="456B2B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689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8484"/>
            <a:ext cx="3932237" cy="1288915"/>
          </a:xfrm>
          <a:solidFill>
            <a:srgbClr val="456B2B"/>
          </a:solidFill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98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27512"/>
            <a:ext cx="10515600" cy="763176"/>
          </a:xfrm>
          <a:prstGeom prst="rect">
            <a:avLst/>
          </a:prstGeom>
          <a:solidFill>
            <a:srgbClr val="456B2B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10C0C-AE02-470D-85C9-6A2DB4DB97BD}" type="datetimeFigureOut">
              <a:rPr lang="en-GB" smtClean="0"/>
              <a:t>01/05/2023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7EF23-E628-4D2C-BC58-91B73557590B}" type="slidenum">
              <a:rPr lang="en-GB" smtClean="0"/>
              <a:t>‹Nr.›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2010" y="0"/>
            <a:ext cx="2619103" cy="748125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3581400" y="6356350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baseline="0" dirty="0">
                <a:solidFill>
                  <a:schemeClr val="tx1"/>
                </a:solidFill>
              </a:rPr>
              <a:t>ECO-CAR Project #: 618509-EPP-1-2020-1-JO-EPPKA2-CBHE-JP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209800" y="75214"/>
            <a:ext cx="67332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baseline="0" dirty="0">
                <a:solidFill>
                  <a:schemeClr val="accent6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Vocational Training Diploma on Electrical and Hybrid Vehicles/ </a:t>
            </a:r>
            <a:r>
              <a:rPr lang="en-US" sz="1400" b="1" baseline="0" dirty="0">
                <a:solidFill>
                  <a:schemeClr val="accent6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ECO-CAR</a:t>
            </a:r>
            <a:endParaRPr lang="en-GB" sz="1400" b="1" baseline="0" dirty="0">
              <a:solidFill>
                <a:schemeClr val="accent6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400" baseline="0" dirty="0">
              <a:solidFill>
                <a:schemeClr val="accent6">
                  <a:lumMod val="75000"/>
                </a:schemeClr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1" t="38393" r="12463" b="28996"/>
          <a:stretch/>
        </p:blipFill>
        <p:spPr>
          <a:xfrm>
            <a:off x="191758" y="0"/>
            <a:ext cx="1854545" cy="79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33" y="2664542"/>
            <a:ext cx="11513574" cy="933972"/>
          </a:xfrm>
        </p:spPr>
        <p:txBody>
          <a:bodyPr>
            <a:normAutofit/>
          </a:bodyPr>
          <a:lstStyle/>
          <a:p>
            <a:r>
              <a:rPr lang="en-GB" sz="4000" dirty="0" smtClean="0"/>
              <a:t>Workshop agenda-TH OWL-8</a:t>
            </a:r>
            <a:r>
              <a:rPr lang="en-GB" sz="4000" baseline="30000" dirty="0"/>
              <a:t>th</a:t>
            </a:r>
            <a:r>
              <a:rPr lang="en-GB" sz="4000" dirty="0" smtClean="0"/>
              <a:t>-12</a:t>
            </a:r>
            <a:r>
              <a:rPr lang="en-GB" sz="4000" baseline="30000" dirty="0" smtClean="0"/>
              <a:t>th</a:t>
            </a:r>
            <a:r>
              <a:rPr lang="en-GB" sz="4000" dirty="0" smtClean="0"/>
              <a:t> May-2023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14588" y="4178673"/>
            <a:ext cx="7182464" cy="1655762"/>
          </a:xfrm>
        </p:spPr>
        <p:txBody>
          <a:bodyPr>
            <a:normAutofit/>
          </a:bodyPr>
          <a:lstStyle/>
          <a:p>
            <a:r>
              <a:rPr lang="en-GB" dirty="0" err="1" smtClean="0"/>
              <a:t>Prof</a:t>
            </a:r>
            <a:r>
              <a:rPr lang="en-GB" dirty="0" err="1"/>
              <a:t>.</a:t>
            </a:r>
            <a:r>
              <a:rPr lang="en-GB" dirty="0"/>
              <a:t> </a:t>
            </a:r>
            <a:r>
              <a:rPr lang="en-GB" dirty="0" err="1"/>
              <a:t>Dr.</a:t>
            </a:r>
            <a:r>
              <a:rPr lang="en-GB" dirty="0"/>
              <a:t> -Ing. </a:t>
            </a:r>
            <a:r>
              <a:rPr lang="en-GB" dirty="0" err="1"/>
              <a:t>habil</a:t>
            </a:r>
            <a:r>
              <a:rPr lang="en-GB" dirty="0"/>
              <a:t>. </a:t>
            </a:r>
            <a:r>
              <a:rPr lang="en-GB" dirty="0" smtClean="0"/>
              <a:t>Salman Ajib </a:t>
            </a:r>
            <a:endParaRPr lang="en-GB" dirty="0"/>
          </a:p>
          <a:p>
            <a:r>
              <a:rPr lang="en-GB" dirty="0" err="1"/>
              <a:t>Technische</a:t>
            </a:r>
            <a:r>
              <a:rPr lang="en-GB" dirty="0"/>
              <a:t> </a:t>
            </a:r>
            <a:r>
              <a:rPr lang="en-GB" dirty="0" err="1"/>
              <a:t>Hochschule</a:t>
            </a:r>
            <a:r>
              <a:rPr lang="en-GB" dirty="0"/>
              <a:t> </a:t>
            </a:r>
            <a:r>
              <a:rPr lang="en-GB" dirty="0" err="1" smtClean="0"/>
              <a:t>Ostwestfalen-Lippe</a:t>
            </a:r>
            <a:r>
              <a:rPr lang="en-GB" dirty="0" smtClean="0"/>
              <a:t> (TH OWL)</a:t>
            </a:r>
          </a:p>
          <a:p>
            <a:r>
              <a:rPr lang="en-GB" dirty="0" smtClean="0"/>
              <a:t>8th-12th </a:t>
            </a:r>
            <a:r>
              <a:rPr lang="en-GB" dirty="0"/>
              <a:t>May-2023</a:t>
            </a:r>
          </a:p>
        </p:txBody>
      </p:sp>
    </p:spTree>
    <p:extLst>
      <p:ext uri="{BB962C8B-B14F-4D97-AF65-F5344CB8AC3E}">
        <p14:creationId xmlns:p14="http://schemas.microsoft.com/office/powerpoint/2010/main" val="363372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Agenda of the Workshop</a:t>
            </a:r>
            <a:endParaRPr lang="en-GB" sz="4000" dirty="0"/>
          </a:p>
        </p:txBody>
      </p:sp>
      <p:sp>
        <p:nvSpPr>
          <p:cNvPr id="5" name="Rechteck 4"/>
          <p:cNvSpPr/>
          <p:nvPr/>
        </p:nvSpPr>
        <p:spPr>
          <a:xfrm>
            <a:off x="1391264" y="1690688"/>
            <a:ext cx="9409471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Venue: The Seminar Room 3105 at 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TH-OWL -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Höxter</a:t>
            </a:r>
            <a:r>
              <a:rPr lang="en-US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Ground floor and partly in Lemgo </a:t>
            </a:r>
            <a:endParaRPr lang="de-DE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501973"/>
              </p:ext>
            </p:extLst>
          </p:nvPr>
        </p:nvGraphicFramePr>
        <p:xfrm>
          <a:off x="806245" y="2079384"/>
          <a:ext cx="11117825" cy="4325874"/>
        </p:xfrm>
        <a:graphic>
          <a:graphicData uri="http://schemas.openxmlformats.org/drawingml/2006/table">
            <a:tbl>
              <a:tblPr firstRow="1" firstCol="1" bandRow="1"/>
              <a:tblGrid>
                <a:gridCol w="1692456">
                  <a:extLst>
                    <a:ext uri="{9D8B030D-6E8A-4147-A177-3AD203B41FA5}">
                      <a16:colId xmlns:a16="http://schemas.microsoft.com/office/drawing/2014/main" val="4255025077"/>
                    </a:ext>
                  </a:extLst>
                </a:gridCol>
                <a:gridCol w="9425369">
                  <a:extLst>
                    <a:ext uri="{9D8B030D-6E8A-4147-A177-3AD203B41FA5}">
                      <a16:colId xmlns:a16="http://schemas.microsoft.com/office/drawing/2014/main" val="1555182987"/>
                    </a:ext>
                  </a:extLst>
                </a:gridCol>
              </a:tblGrid>
              <a:tr h="114386">
                <a:tc gridSpan="2">
                  <a:txBody>
                    <a:bodyPr/>
                    <a:lstStyle/>
                    <a:p>
                      <a:pPr marR="445135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1: Monday, May, 08</a:t>
                      </a:r>
                      <a:r>
                        <a:rPr lang="en-US" sz="1200" b="1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2023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93513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 – 9:30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648579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 – 10:30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Welcome by the local Coordinator, Prof. Salman Ajib and by Prof. Martin Oldenburg, vice dean of Faculty of environmental engineering and Applied informatics-TH-OWL. 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Welcome by the general Coordinator of the project, Prof. Ahmad Al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Salayemeh</a:t>
                      </a:r>
                      <a:endParaRPr lang="en-US" sz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Presentation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the workshop training program by Prof. Salman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Ajib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285667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10:30 – 11:00</a:t>
                      </a:r>
                      <a:endParaRPr lang="de-D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Coffee break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855706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11:30 - 13:00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Presentation and discussion of the courses of Cluster 8 (presentation and discussion of the prepared contents of the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courses;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Prof. Salman Ajib):</a:t>
                      </a:r>
                      <a:endParaRPr lang="de-DE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(</a:t>
                      </a:r>
                      <a:r>
                        <a:rPr lang="en-GB" sz="1200" dirty="0" smtClean="0"/>
                        <a:t>Electrical Machine and Drives, </a:t>
                      </a:r>
                      <a:r>
                        <a:rPr lang="en-US" sz="1200" dirty="0" smtClean="0"/>
                        <a:t>Power Electronics and Charging Systems,</a:t>
                      </a:r>
                      <a:r>
                        <a:rPr lang="en-US" sz="1200" baseline="0" dirty="0" smtClean="0"/>
                        <a:t> …)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FG 2 (</a:t>
                      </a:r>
                      <a:r>
                        <a:rPr lang="en-GB" sz="1200" dirty="0" smtClean="0"/>
                        <a:t>Electrical Machine and Drives)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(Control System)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5614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 – 14:00</a:t>
                      </a:r>
                      <a:endParaRPr lang="de-D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break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1006548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14:00 – 16:30</a:t>
                      </a:r>
                      <a:endParaRPr lang="de-D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Lectures about the electrical machines and drivers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(Prof. Salman Ajib)</a:t>
                      </a:r>
                      <a:endParaRPr lang="de-DE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397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16:30-17:00</a:t>
                      </a:r>
                      <a:endParaRPr lang="de-DE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Summary of the first day (Prof. Salman Ajib)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698908"/>
                  </a:ext>
                </a:extLst>
              </a:tr>
              <a:tr h="211455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885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675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3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prstClr val="white"/>
                </a:solidFill>
              </a:rPr>
              <a:t>Agenda of the Workshop</a:t>
            </a:r>
            <a:endParaRPr lang="en-GB" sz="40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7353410"/>
              </p:ext>
            </p:extLst>
          </p:nvPr>
        </p:nvGraphicFramePr>
        <p:xfrm>
          <a:off x="658761" y="1877960"/>
          <a:ext cx="11110452" cy="4504694"/>
        </p:xfrm>
        <a:graphic>
          <a:graphicData uri="http://schemas.openxmlformats.org/drawingml/2006/table">
            <a:tbl>
              <a:tblPr firstRow="1" firstCol="1" bandRow="1"/>
              <a:tblGrid>
                <a:gridCol w="1691333">
                  <a:extLst>
                    <a:ext uri="{9D8B030D-6E8A-4147-A177-3AD203B41FA5}">
                      <a16:colId xmlns:a16="http://schemas.microsoft.com/office/drawing/2014/main" val="3719019503"/>
                    </a:ext>
                  </a:extLst>
                </a:gridCol>
                <a:gridCol w="4646473">
                  <a:extLst>
                    <a:ext uri="{9D8B030D-6E8A-4147-A177-3AD203B41FA5}">
                      <a16:colId xmlns:a16="http://schemas.microsoft.com/office/drawing/2014/main" val="3901015426"/>
                    </a:ext>
                  </a:extLst>
                </a:gridCol>
                <a:gridCol w="4772646">
                  <a:extLst>
                    <a:ext uri="{9D8B030D-6E8A-4147-A177-3AD203B41FA5}">
                      <a16:colId xmlns:a16="http://schemas.microsoft.com/office/drawing/2014/main" val="577017406"/>
                    </a:ext>
                  </a:extLst>
                </a:gridCol>
              </a:tblGrid>
              <a:tr h="359156">
                <a:tc gridSpan="3">
                  <a:txBody>
                    <a:bodyPr/>
                    <a:lstStyle/>
                    <a:p>
                      <a:pPr marL="0" marR="445135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2: Tuesday, May, 09</a:t>
                      </a:r>
                      <a:r>
                        <a:rPr kumimoji="0" lang="en-US" sz="1400" b="1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2023</a:t>
                      </a:r>
                      <a:endParaRPr kumimoji="0" lang="de-DE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445135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53141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08:30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</a:t>
                      </a:r>
                    </a:p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Travel from </a:t>
                      </a:r>
                      <a:r>
                        <a:rPr lang="en-US" sz="14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Höxter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Lemgo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1865812"/>
                  </a:ext>
                </a:extLst>
              </a:tr>
              <a:tr h="1202503"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10:00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12:30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Welcome by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vice President of TH OWL, Prof. Stefan Witte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 of innovation campus Lemgo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 of the departments 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laboratories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 of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innovation campus Lemgo, M.Sc. Timo Broeker, 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9747306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12:30-13:30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break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99977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13:30-14:00 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Travel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location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Monocab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project</a:t>
                      </a:r>
                      <a:r>
                        <a:rPr lang="de-DE" sz="1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(in </a:t>
                      </a:r>
                      <a:r>
                        <a:rPr lang="de-DE" sz="14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near</a:t>
                      </a:r>
                      <a:r>
                        <a:rPr lang="de-DE" sz="1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Lemgo).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047694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14:00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the project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Monocab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automated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driven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electrical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vehicle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),</a:t>
                      </a:r>
                      <a:r>
                        <a:rPr lang="de-DE" sz="1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4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de-DE" sz="1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Martin Gries, </a:t>
                      </a:r>
                    </a:p>
                    <a:p>
                      <a:pPr marL="63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440862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 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12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17:00</a:t>
                      </a: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 of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power plant center (Power to Gas and Hydrogen plants),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M.Sc. Timo Broeker, </a:t>
                      </a:r>
                      <a:endParaRPr lang="en-US" sz="1400" b="1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48450"/>
                  </a:ext>
                </a:extLst>
              </a:tr>
              <a:tr h="35915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17:00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Travel back to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Höxter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720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87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prstClr val="white"/>
                </a:solidFill>
              </a:rPr>
              <a:t>Agenda of the Workshop</a:t>
            </a:r>
            <a:endParaRPr lang="en-GB" sz="40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303811"/>
              </p:ext>
            </p:extLst>
          </p:nvPr>
        </p:nvGraphicFramePr>
        <p:xfrm>
          <a:off x="1288026" y="2129586"/>
          <a:ext cx="9615948" cy="3504295"/>
        </p:xfrm>
        <a:graphic>
          <a:graphicData uri="http://schemas.openxmlformats.org/drawingml/2006/table">
            <a:tbl>
              <a:tblPr firstRow="1" firstCol="1" bandRow="1"/>
              <a:tblGrid>
                <a:gridCol w="1463826">
                  <a:extLst>
                    <a:ext uri="{9D8B030D-6E8A-4147-A177-3AD203B41FA5}">
                      <a16:colId xmlns:a16="http://schemas.microsoft.com/office/drawing/2014/main" val="1357650204"/>
                    </a:ext>
                  </a:extLst>
                </a:gridCol>
                <a:gridCol w="4021461">
                  <a:extLst>
                    <a:ext uri="{9D8B030D-6E8A-4147-A177-3AD203B41FA5}">
                      <a16:colId xmlns:a16="http://schemas.microsoft.com/office/drawing/2014/main" val="2126833542"/>
                    </a:ext>
                  </a:extLst>
                </a:gridCol>
                <a:gridCol w="4130661">
                  <a:extLst>
                    <a:ext uri="{9D8B030D-6E8A-4147-A177-3AD203B41FA5}">
                      <a16:colId xmlns:a16="http://schemas.microsoft.com/office/drawing/2014/main" val="1285543454"/>
                    </a:ext>
                  </a:extLst>
                </a:gridCol>
              </a:tblGrid>
              <a:tr h="338640">
                <a:tc gridSpan="3">
                  <a:txBody>
                    <a:bodyPr/>
                    <a:lstStyle/>
                    <a:p>
                      <a:pPr marR="445135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3: Wednesday,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May,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8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2023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254444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08:00 – 09:30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Travel from </a:t>
                      </a:r>
                      <a:r>
                        <a:rPr lang="en-US" sz="1800" b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Höxter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to Lemgo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421706"/>
                  </a:ext>
                </a:extLst>
              </a:tr>
              <a:tr h="1133815"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 – 12:30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0AD47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Lectures at the </a:t>
                      </a:r>
                      <a:r>
                        <a:rPr lang="en-US" sz="18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fields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fuel cells, charge systems and hydrogen production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704964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12:30-13:30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break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423983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13:30-15:00 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 introduction of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smart Factory in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Lemgo (Mr. Timo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Broecker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013815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15:00 – 15:30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Coffee break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868553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15:30 – 17:00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Visit of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Future Food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Factory and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Innovation</a:t>
                      </a:r>
                      <a:r>
                        <a:rPr lang="en-US" sz="18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center, </a:t>
                      </a:r>
                      <a:r>
                        <a:rPr lang="de-DE" sz="18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M.Sc</a:t>
                      </a:r>
                      <a:r>
                        <a:rPr lang="de-DE" sz="18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Timo Broeker, 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067854"/>
                  </a:ext>
                </a:extLst>
              </a:tr>
              <a:tr h="33864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17:00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Travel back to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Höxter</a:t>
                      </a:r>
                      <a:endParaRPr lang="de-DE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86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04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prstClr val="white"/>
                </a:solidFill>
              </a:rPr>
              <a:t>Agenda of the Workshop</a:t>
            </a:r>
            <a:endParaRPr lang="en-GB" sz="36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175022"/>
              </p:ext>
            </p:extLst>
          </p:nvPr>
        </p:nvGraphicFramePr>
        <p:xfrm>
          <a:off x="1848465" y="1818509"/>
          <a:ext cx="9222658" cy="4882805"/>
        </p:xfrm>
        <a:graphic>
          <a:graphicData uri="http://schemas.openxmlformats.org/drawingml/2006/table">
            <a:tbl>
              <a:tblPr firstRow="1" firstCol="1" bandRow="1"/>
              <a:tblGrid>
                <a:gridCol w="1218470">
                  <a:extLst>
                    <a:ext uri="{9D8B030D-6E8A-4147-A177-3AD203B41FA5}">
                      <a16:colId xmlns:a16="http://schemas.microsoft.com/office/drawing/2014/main" val="159971150"/>
                    </a:ext>
                  </a:extLst>
                </a:gridCol>
                <a:gridCol w="1218470">
                  <a:extLst>
                    <a:ext uri="{9D8B030D-6E8A-4147-A177-3AD203B41FA5}">
                      <a16:colId xmlns:a16="http://schemas.microsoft.com/office/drawing/2014/main" val="3559976571"/>
                    </a:ext>
                  </a:extLst>
                </a:gridCol>
                <a:gridCol w="6785718">
                  <a:extLst>
                    <a:ext uri="{9D8B030D-6E8A-4147-A177-3AD203B41FA5}">
                      <a16:colId xmlns:a16="http://schemas.microsoft.com/office/drawing/2014/main" val="23955341"/>
                    </a:ext>
                  </a:extLst>
                </a:gridCol>
              </a:tblGrid>
              <a:tr h="293136">
                <a:tc gridSpan="3">
                  <a:txBody>
                    <a:bodyPr/>
                    <a:lstStyle/>
                    <a:p>
                      <a:pPr marR="445135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4: Thursday,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May,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6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2023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048399"/>
                  </a:ext>
                </a:extLst>
              </a:tr>
              <a:tr h="622568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9:30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Welcome, registration and feed back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778559"/>
                  </a:ext>
                </a:extLst>
              </a:tr>
              <a:tr h="1151508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09:30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Lectures and exercises about the electrical machines and drivers (Prof. Salman Ajib)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n-US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1395781"/>
                  </a:ext>
                </a:extLst>
              </a:tr>
              <a:tr h="794772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12:30-13:30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break</a:t>
                      </a:r>
                      <a:endParaRPr lang="de-DE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6586039"/>
                  </a:ext>
                </a:extLst>
              </a:tr>
              <a:tr h="794772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13:30-16:00</a:t>
                      </a: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Execution of experimental Investigations in the laboratory of the department of renewable energies and decentralized energy supplying.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de-DE" sz="1600" b="1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907480"/>
                  </a:ext>
                </a:extLst>
              </a:tr>
              <a:tr h="29313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48814"/>
                  </a:ext>
                </a:extLst>
              </a:tr>
              <a:tr h="622568"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2556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84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Agenda of the Workshop</a:t>
            </a:r>
            <a:endParaRPr lang="en-GB" sz="40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843013"/>
              </p:ext>
            </p:extLst>
          </p:nvPr>
        </p:nvGraphicFramePr>
        <p:xfrm>
          <a:off x="757084" y="2308053"/>
          <a:ext cx="11149781" cy="4623230"/>
        </p:xfrm>
        <a:graphic>
          <a:graphicData uri="http://schemas.openxmlformats.org/drawingml/2006/table">
            <a:tbl>
              <a:tblPr firstRow="1" firstCol="1" bandRow="1"/>
              <a:tblGrid>
                <a:gridCol w="1697320">
                  <a:extLst>
                    <a:ext uri="{9D8B030D-6E8A-4147-A177-3AD203B41FA5}">
                      <a16:colId xmlns:a16="http://schemas.microsoft.com/office/drawing/2014/main" val="1805488100"/>
                    </a:ext>
                  </a:extLst>
                </a:gridCol>
                <a:gridCol w="9452461">
                  <a:extLst>
                    <a:ext uri="{9D8B030D-6E8A-4147-A177-3AD203B41FA5}">
                      <a16:colId xmlns:a16="http://schemas.microsoft.com/office/drawing/2014/main" val="992780120"/>
                    </a:ext>
                  </a:extLst>
                </a:gridCol>
              </a:tblGrid>
              <a:tr h="235966">
                <a:tc gridSpan="2">
                  <a:txBody>
                    <a:bodyPr/>
                    <a:lstStyle/>
                    <a:p>
                      <a:pPr marR="445135" algn="ctr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Day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5: Friday, 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May, </a:t>
                      </a:r>
                      <a:r>
                        <a:rPr lang="en-US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2023</a:t>
                      </a:r>
                      <a:endParaRPr lang="de-D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736372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9:00 – 09:30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Welcome, registration and feed back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61779"/>
                  </a:ext>
                </a:extLst>
              </a:tr>
              <a:tr h="639768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09:30 – 11:30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R="1079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Excecution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experimental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Investigations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departement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renewable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energies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decentralized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supplying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734852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11:30 – 12:00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Coffee break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509431"/>
                  </a:ext>
                </a:extLst>
              </a:tr>
              <a:tr h="639768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12:00 – 13:00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Continuing of  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experimental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investigations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departement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renewable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energies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decentralized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supplying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6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318022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13:00 – 14:00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Lunch break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070152"/>
                  </a:ext>
                </a:extLst>
              </a:tr>
              <a:tr h="841669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14:00 – 16:30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Continuing of  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of experimental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investigations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laboratory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departement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renewable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energies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decentralized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energy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600" baseline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supplying</a:t>
                      </a:r>
                      <a:r>
                        <a:rPr lang="de-DE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921301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16:30-17:00</a:t>
                      </a:r>
                      <a:endParaRPr lang="de-DE" sz="16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Summary of the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workshop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(Prof. Salman Ajib)</a:t>
                      </a:r>
                      <a:endParaRPr lang="de-DE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974362"/>
                  </a:ext>
                </a:extLst>
              </a:tr>
              <a:tr h="235966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294555"/>
                  </a:ext>
                </a:extLst>
              </a:tr>
              <a:tr h="118180">
                <a:tc>
                  <a:txBody>
                    <a:bodyPr/>
                    <a:lstStyle/>
                    <a:p>
                      <a:pPr marR="107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marL="6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5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DE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945" marR="43180" marT="27940" marB="508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70122"/>
                  </a:ext>
                </a:extLst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2310579" y="1919357"/>
            <a:ext cx="821976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Venue: The Seminar Room 3105 at TH-OWL - </a:t>
            </a:r>
            <a:r>
              <a:rPr lang="en-US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Höxter</a:t>
            </a:r>
            <a:endParaRPr lang="de-DE" sz="1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1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912084" y="3432120"/>
            <a:ext cx="9828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4400" dirty="0" err="1">
                <a:latin typeface="Algerian" panose="04020705040A02060702" pitchFamily="82" charset="0"/>
              </a:rPr>
              <a:t>Many</a:t>
            </a:r>
            <a:r>
              <a:rPr lang="de-DE" sz="4400" dirty="0">
                <a:latin typeface="Algerian" panose="04020705040A02060702" pitchFamily="82" charset="0"/>
              </a:rPr>
              <a:t> </a:t>
            </a:r>
            <a:r>
              <a:rPr lang="de-DE" sz="4400" dirty="0" err="1">
                <a:latin typeface="Algerian" panose="04020705040A02060702" pitchFamily="82" charset="0"/>
              </a:rPr>
              <a:t>thanks</a:t>
            </a:r>
            <a:r>
              <a:rPr lang="de-DE" sz="4400" dirty="0">
                <a:latin typeface="Algerian" panose="04020705040A02060702" pitchFamily="82" charset="0"/>
              </a:rPr>
              <a:t> </a:t>
            </a:r>
            <a:r>
              <a:rPr lang="de-DE" sz="4400" dirty="0" err="1">
                <a:latin typeface="Algerian" panose="04020705040A02060702" pitchFamily="82" charset="0"/>
              </a:rPr>
              <a:t>for</a:t>
            </a:r>
            <a:r>
              <a:rPr lang="de-DE" sz="4400" dirty="0">
                <a:latin typeface="Algerian" panose="04020705040A02060702" pitchFamily="82" charset="0"/>
              </a:rPr>
              <a:t> </a:t>
            </a:r>
            <a:r>
              <a:rPr lang="de-DE" sz="4400" dirty="0" err="1">
                <a:latin typeface="Algerian" panose="04020705040A02060702" pitchFamily="82" charset="0"/>
              </a:rPr>
              <a:t>your</a:t>
            </a:r>
            <a:r>
              <a:rPr lang="de-DE" sz="4400" dirty="0">
                <a:latin typeface="Algerian" panose="04020705040A02060702" pitchFamily="82" charset="0"/>
              </a:rPr>
              <a:t> </a:t>
            </a:r>
            <a:r>
              <a:rPr lang="de-DE" sz="4400" dirty="0" err="1">
                <a:latin typeface="Algerian" panose="04020705040A02060702" pitchFamily="82" charset="0"/>
              </a:rPr>
              <a:t>attention</a:t>
            </a:r>
            <a:endParaRPr lang="de-DE" sz="4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3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CD318201060A438544D7FD359D92B1" ma:contentTypeVersion="2" ma:contentTypeDescription="Create a new document." ma:contentTypeScope="" ma:versionID="fba0679ade55043e1e571aae86c703e2">
  <xsd:schema xmlns:xsd="http://www.w3.org/2001/XMLSchema" xmlns:xs="http://www.w3.org/2001/XMLSchema" xmlns:p="http://schemas.microsoft.com/office/2006/metadata/properties" xmlns:ns2="888fa10d-fe13-4b1e-8f6e-dd250e1257d2" targetNamespace="http://schemas.microsoft.com/office/2006/metadata/properties" ma:root="true" ma:fieldsID="a919ffc0274a72d80df145e9d3fc7546" ns2:_="">
    <xsd:import namespace="888fa10d-fe13-4b1e-8f6e-dd250e1257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fa10d-fe13-4b1e-8f6e-dd250e1257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88fa10d-fe13-4b1e-8f6e-dd250e1257d2">U6CPDJUDCC3C-1618419023-314</_dlc_DocId>
    <_dlc_DocIdUrl xmlns="888fa10d-fe13-4b1e-8f6e-dd250e1257d2">
      <Url>http://sites.ju.edu.jo/en/ECO-CAR/_layouts/15/DocIdRedir.aspx?ID=U6CPDJUDCC3C-1618419023-314</Url>
      <Description>U6CPDJUDCC3C-1618419023-314</Description>
    </_dlc_DocIdUrl>
  </documentManagement>
</p:properties>
</file>

<file path=customXml/itemProps1.xml><?xml version="1.0" encoding="utf-8"?>
<ds:datastoreItem xmlns:ds="http://schemas.openxmlformats.org/officeDocument/2006/customXml" ds:itemID="{DE2D9C86-C42C-421D-AD07-EBA39B1625B4}"/>
</file>

<file path=customXml/itemProps2.xml><?xml version="1.0" encoding="utf-8"?>
<ds:datastoreItem xmlns:ds="http://schemas.openxmlformats.org/officeDocument/2006/customXml" ds:itemID="{53C86631-3B7A-42A4-8C31-8B035BD3B4D5}"/>
</file>

<file path=customXml/itemProps3.xml><?xml version="1.0" encoding="utf-8"?>
<ds:datastoreItem xmlns:ds="http://schemas.openxmlformats.org/officeDocument/2006/customXml" ds:itemID="{0394EABB-72D6-4EBF-B4C9-9E864076A542}"/>
</file>

<file path=customXml/itemProps4.xml><?xml version="1.0" encoding="utf-8"?>
<ds:datastoreItem xmlns:ds="http://schemas.openxmlformats.org/officeDocument/2006/customXml" ds:itemID="{140DE7F2-85F8-4E52-9237-1F88DD9A294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629</Words>
  <Application>Microsoft Office PowerPoint</Application>
  <PresentationFormat>Breitbild</PresentationFormat>
  <Paragraphs>112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Cambria</vt:lpstr>
      <vt:lpstr>Times New Roman</vt:lpstr>
      <vt:lpstr>Office Theme</vt:lpstr>
      <vt:lpstr>Workshop agenda-TH OWL-8th-12th May-2023</vt:lpstr>
      <vt:lpstr>Agenda of the Workshop</vt:lpstr>
      <vt:lpstr>Agenda of the Workshop</vt:lpstr>
      <vt:lpstr>Agenda of the Workshop</vt:lpstr>
      <vt:lpstr>Agenda of the Workshop</vt:lpstr>
      <vt:lpstr>Agenda of the Workshop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Leena Marashdeh</dc:creator>
  <cp:lastModifiedBy>Salman</cp:lastModifiedBy>
  <cp:revision>135</cp:revision>
  <dcterms:created xsi:type="dcterms:W3CDTF">2020-03-12T20:09:25Z</dcterms:created>
  <dcterms:modified xsi:type="dcterms:W3CDTF">2023-05-01T08:53:34Z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0x010100E3CD318201060A438544D7FD359D92B1</vt:lpwstr>
  </property>
  <property fmtid="{D5CDD505-2E9C-101B-9397-08002B2CF9AE}" pid="3" name="_dlc_DocIdItemGuid">
    <vt:lpwstr>f7fc2647-c0d1-48c1-8fe8-20d7c047ae7a</vt:lpwstr>
  </property>
</Properties>
</file>